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ora" pitchFamily="2" charset="77"/>
      <p:regular r:id="rId19"/>
      <p:bold r:id="rId20"/>
      <p:italic r:id="rId21"/>
      <p:boldItalic r:id="rId22"/>
    </p:embeddedFont>
    <p:embeddedFont>
      <p:font typeface="Quattrocento Sans" panose="020B0502050000020003"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9917ea7c0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g9917ea7c0b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14c2bcc0f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14c2bcc0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415fce69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415fce6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14c2bcc0f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14c2bcc0f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14c2bcc0f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a14c2bcc0f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14c2bcc0f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14c2bcc0f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6f768b8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a6f768b8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a14c2bcc0f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a14c2bcc0f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8927847fc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a8927847fc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292855d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292855d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a292855d53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a292855d53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415fce6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415fce6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8927847f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8927847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14c2bcc0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a14c2bcc0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a14c2bcc0f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a14c2bcc0f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14c2bcc0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14c2bcc0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p:cSld name="TITLE_AND_BODY_1">
    <p:spTree>
      <p:nvGrpSpPr>
        <p:cNvPr id="1" name="Shape 50"/>
        <p:cNvGrpSpPr/>
        <p:nvPr/>
      </p:nvGrpSpPr>
      <p:grpSpPr>
        <a:xfrm>
          <a:off x="0" y="0"/>
          <a:ext cx="0" cy="0"/>
          <a:chOff x="0" y="0"/>
          <a:chExt cx="0" cy="0"/>
        </a:xfrm>
      </p:grpSpPr>
      <p:cxnSp>
        <p:nvCxnSpPr>
          <p:cNvPr id="51" name="Google Shape;51;p13"/>
          <p:cNvCxnSpPr/>
          <p:nvPr/>
        </p:nvCxnSpPr>
        <p:spPr>
          <a:xfrm>
            <a:off x="0" y="722600"/>
            <a:ext cx="470400" cy="0"/>
          </a:xfrm>
          <a:prstGeom prst="straightConnector1">
            <a:avLst/>
          </a:prstGeom>
          <a:noFill/>
          <a:ln w="9525" cap="flat" cmpd="sng">
            <a:solidFill>
              <a:srgbClr val="CCCCCC"/>
            </a:solidFill>
            <a:prstDash val="solid"/>
            <a:round/>
            <a:headEnd type="none" w="med" len="med"/>
            <a:tailEnd type="none" w="med" len="med"/>
          </a:ln>
        </p:spPr>
      </p:cxnSp>
      <p:sp>
        <p:nvSpPr>
          <p:cNvPr id="52" name="Google Shape;52;p13"/>
          <p:cNvSpPr/>
          <p:nvPr/>
        </p:nvSpPr>
        <p:spPr>
          <a:xfrm>
            <a:off x="470400" y="519642"/>
            <a:ext cx="405900" cy="405900"/>
          </a:xfrm>
          <a:prstGeom prst="ellipse">
            <a:avLst/>
          </a:prstGeom>
          <a:solidFill>
            <a:srgbClr val="002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800"/>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54" name="Google Shape;54;p13"/>
          <p:cNvSpPr txBox="1">
            <a:spLocks noGrp="1"/>
          </p:cNvSpPr>
          <p:nvPr>
            <p:ph type="body" idx="1"/>
          </p:nvPr>
        </p:nvSpPr>
        <p:spPr>
          <a:xfrm>
            <a:off x="876300" y="1309625"/>
            <a:ext cx="76668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1600"/>
              </a:spcBef>
              <a:spcAft>
                <a:spcPts val="0"/>
              </a:spcAft>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1600"/>
              </a:spcBef>
              <a:spcAft>
                <a:spcPts val="0"/>
              </a:spcAft>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1600"/>
              </a:spcBef>
              <a:spcAft>
                <a:spcPts val="0"/>
              </a:spcAft>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1600"/>
              </a:spcBef>
              <a:spcAft>
                <a:spcPts val="0"/>
              </a:spcAft>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16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16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16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1600"/>
              </a:spcBef>
              <a:spcAft>
                <a:spcPts val="160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55" name="Google Shape;55;p13"/>
          <p:cNvCxnSpPr/>
          <p:nvPr/>
        </p:nvCxnSpPr>
        <p:spPr>
          <a:xfrm>
            <a:off x="6106225" y="729500"/>
            <a:ext cx="3027600" cy="0"/>
          </a:xfrm>
          <a:prstGeom prst="straightConnector1">
            <a:avLst/>
          </a:prstGeom>
          <a:noFill/>
          <a:ln w="9525" cap="flat" cmpd="sng">
            <a:solidFill>
              <a:srgbClr val="CCCCCC"/>
            </a:solidFill>
            <a:prstDash val="solid"/>
            <a:round/>
            <a:headEnd type="none" w="med" len="med"/>
            <a:tailEnd type="none" w="med" len="med"/>
          </a:ln>
        </p:spPr>
      </p:cxnSp>
      <p:sp>
        <p:nvSpPr>
          <p:cNvPr id="56" name="Google Shape;56;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github.com/SuLab/TSRI-CBB" TargetMode="External"/><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45.png"/><Relationship Id="rId5" Type="http://schemas.openxmlformats.org/officeDocument/2006/relationships/hyperlink" Target="https://github.com/SuLab/Applied-Bioinformatics/tree/Fall-2020" TargetMode="External"/><Relationship Id="rId10" Type="http://schemas.openxmlformats.org/officeDocument/2006/relationships/image" Target="../media/image44.png"/><Relationship Id="rId4" Type="http://schemas.openxmlformats.org/officeDocument/2006/relationships/hyperlink" Target="https://education.scripps.edu/graduate/program-faculty/faculty-directory/index.html?_fd-srch-ra=Computational+Biology%2FBioinformatics" TargetMode="External"/><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uLab/Applied-Bioinformatics/tree/Fall-2018"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SuLab/Applied-Bioinformatics/tree/Fall-202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49.png"/><Relationship Id="rId5" Type="http://schemas.openxmlformats.org/officeDocument/2006/relationships/image" Target="../media/image52.jpeg"/><Relationship Id="rId10" Type="http://schemas.openxmlformats.org/officeDocument/2006/relationships/image" Target="../media/image48.png"/><Relationship Id="rId4" Type="http://schemas.openxmlformats.org/officeDocument/2006/relationships/image" Target="../media/image51.jpe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xkcd.com/66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edupristine.com/blog/11-facts-about-data-science" TargetMode="External"/><Relationship Id="rId5" Type="http://schemas.openxmlformats.org/officeDocument/2006/relationships/hyperlink" Target="https://twitter.com/robamezquita/status/642075132056469504" TargetMode="Externa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8" y="1827250"/>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b="1"/>
              <a:t>C10.b</a:t>
            </a:r>
            <a:br>
              <a:rPr lang="en" sz="4800" b="1"/>
            </a:br>
            <a:r>
              <a:rPr lang="en" sz="4800" b="1"/>
              <a:t>Capstone Workshop</a:t>
            </a:r>
            <a:endParaRPr sz="4800" b="1"/>
          </a:p>
          <a:p>
            <a:pPr marL="0" lvl="0" indent="0" algn="ctr" rtl="0">
              <a:lnSpc>
                <a:spcPct val="100000"/>
              </a:lnSpc>
              <a:spcBef>
                <a:spcPts val="0"/>
              </a:spcBef>
              <a:spcAft>
                <a:spcPts val="0"/>
              </a:spcAft>
              <a:buSzPts val="52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3"/>
          <p:cNvPicPr preferRelativeResize="0"/>
          <p:nvPr/>
        </p:nvPicPr>
        <p:blipFill>
          <a:blip r:embed="rId3">
            <a:alphaModFix/>
          </a:blip>
          <a:stretch>
            <a:fillRect/>
          </a:stretch>
        </p:blipFill>
        <p:spPr>
          <a:xfrm>
            <a:off x="2556300" y="593100"/>
            <a:ext cx="1428750" cy="2020450"/>
          </a:xfrm>
          <a:prstGeom prst="rect">
            <a:avLst/>
          </a:prstGeom>
          <a:noFill/>
          <a:ln>
            <a:noFill/>
          </a:ln>
        </p:spPr>
      </p:pic>
      <p:sp>
        <p:nvSpPr>
          <p:cNvPr id="190" name="Google Shape;190;p23"/>
          <p:cNvSpPr txBox="1">
            <a:spLocks noGrp="1"/>
          </p:cNvSpPr>
          <p:nvPr>
            <p:ph type="ctrTitle" idx="4294967295"/>
          </p:nvPr>
        </p:nvSpPr>
        <p:spPr>
          <a:xfrm>
            <a:off x="122150" y="138250"/>
            <a:ext cx="6235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800"/>
              <a:t>How informative will my data be 50+ years from now?</a:t>
            </a:r>
            <a:endParaRPr sz="1800"/>
          </a:p>
          <a:p>
            <a:pPr marL="0" lvl="0" indent="0" algn="l" rtl="0">
              <a:lnSpc>
                <a:spcPct val="100000"/>
              </a:lnSpc>
              <a:spcBef>
                <a:spcPts val="0"/>
              </a:spcBef>
              <a:spcAft>
                <a:spcPts val="0"/>
              </a:spcAft>
              <a:buSzPts val="2800"/>
              <a:buNone/>
            </a:pPr>
            <a:r>
              <a:rPr lang="en" sz="1800"/>
              <a:t>→ Su Lab, biocuration</a:t>
            </a:r>
            <a:endParaRPr sz="1800"/>
          </a:p>
          <a:p>
            <a:pPr marL="0" lvl="0" indent="0" algn="l" rtl="0">
              <a:lnSpc>
                <a:spcPct val="100000"/>
              </a:lnSpc>
              <a:spcBef>
                <a:spcPts val="0"/>
              </a:spcBef>
              <a:spcAft>
                <a:spcPts val="0"/>
              </a:spcAft>
              <a:buSzPts val="2800"/>
              <a:buNone/>
            </a:pPr>
            <a:br>
              <a:rPr lang="en" sz="1800"/>
            </a:br>
            <a:br>
              <a:rPr lang="en" sz="1800"/>
            </a:br>
            <a:r>
              <a:rPr lang="en" sz="1800" b="1" u="sng">
                <a:solidFill>
                  <a:srgbClr val="3C78D8"/>
                </a:solidFill>
              </a:rPr>
              <a:t>Bioinformatics</a:t>
            </a:r>
            <a:br>
              <a:rPr lang="en" sz="1800"/>
            </a:br>
            <a:r>
              <a:rPr lang="en" sz="1800"/>
              <a:t>Always learning </a:t>
            </a:r>
            <a:br>
              <a:rPr lang="en" sz="1800"/>
            </a:br>
            <a:r>
              <a:rPr lang="en" sz="1800"/>
              <a:t>new things</a:t>
            </a:r>
            <a:br>
              <a:rPr lang="en" sz="1800"/>
            </a:br>
            <a:endParaRPr sz="1800"/>
          </a:p>
          <a:p>
            <a:pPr marL="0" lvl="0" indent="0" algn="l" rtl="0">
              <a:lnSpc>
                <a:spcPct val="100000"/>
              </a:lnSpc>
              <a:spcBef>
                <a:spcPts val="0"/>
              </a:spcBef>
              <a:spcAft>
                <a:spcPts val="0"/>
              </a:spcAft>
              <a:buSzPts val="2800"/>
              <a:buNone/>
            </a:pPr>
            <a:br>
              <a:rPr lang="en" sz="1800"/>
            </a:br>
            <a:br>
              <a:rPr lang="en" sz="1800"/>
            </a:br>
            <a:br>
              <a:rPr lang="en" sz="1800"/>
            </a:br>
            <a:br>
              <a:rPr lang="en" sz="1800"/>
            </a:br>
            <a:br>
              <a:rPr lang="en" sz="1800"/>
            </a:br>
            <a:br>
              <a:rPr lang="en" sz="1800"/>
            </a:br>
            <a:endParaRPr sz="1800"/>
          </a:p>
          <a:p>
            <a:pPr marL="0" lvl="0" indent="0" algn="l" rtl="0">
              <a:lnSpc>
                <a:spcPct val="100000"/>
              </a:lnSpc>
              <a:spcBef>
                <a:spcPts val="0"/>
              </a:spcBef>
              <a:spcAft>
                <a:spcPts val="0"/>
              </a:spcAft>
              <a:buSzPts val="2800"/>
              <a:buNone/>
            </a:pPr>
            <a:r>
              <a:rPr lang="en" sz="1800"/>
              <a:t>Work with people you respect and aspire to become, </a:t>
            </a:r>
            <a:br>
              <a:rPr lang="en" sz="1800"/>
            </a:br>
            <a:r>
              <a:rPr lang="en" sz="1800"/>
              <a:t>both as a scientist </a:t>
            </a:r>
            <a:r>
              <a:rPr lang="en" sz="1800" b="1" i="1" u="sng"/>
              <a:t>and</a:t>
            </a:r>
            <a:r>
              <a:rPr lang="en" sz="1800"/>
              <a:t> person </a:t>
            </a:r>
            <a:endParaRPr sz="1800"/>
          </a:p>
        </p:txBody>
      </p:sp>
      <p:pic>
        <p:nvPicPr>
          <p:cNvPr id="191" name="Google Shape;191;p23"/>
          <p:cNvPicPr preferRelativeResize="0"/>
          <p:nvPr/>
        </p:nvPicPr>
        <p:blipFill>
          <a:blip r:embed="rId4">
            <a:alphaModFix/>
          </a:blip>
          <a:stretch>
            <a:fillRect/>
          </a:stretch>
        </p:blipFill>
        <p:spPr>
          <a:xfrm flipH="1">
            <a:off x="5768150" y="1599925"/>
            <a:ext cx="3206650" cy="3323975"/>
          </a:xfrm>
          <a:prstGeom prst="rect">
            <a:avLst/>
          </a:prstGeom>
          <a:noFill/>
          <a:ln>
            <a:noFill/>
          </a:ln>
        </p:spPr>
      </p:pic>
      <p:pic>
        <p:nvPicPr>
          <p:cNvPr id="192" name="Google Shape;192;p23"/>
          <p:cNvPicPr preferRelativeResize="0"/>
          <p:nvPr/>
        </p:nvPicPr>
        <p:blipFill rotWithShape="1">
          <a:blip r:embed="rId5">
            <a:alphaModFix/>
            <a:extLst>
              <a:ext uri="{28A0092B-C50C-407E-A947-70E740481C1C}">
                <a14:useLocalDpi xmlns:a14="http://schemas.microsoft.com/office/drawing/2010/main"/>
              </a:ext>
            </a:extLst>
          </a:blip>
          <a:srcRect r="2162"/>
          <a:stretch/>
        </p:blipFill>
        <p:spPr>
          <a:xfrm>
            <a:off x="5768150" y="183575"/>
            <a:ext cx="3206650" cy="1318250"/>
          </a:xfrm>
          <a:prstGeom prst="rect">
            <a:avLst/>
          </a:prstGeom>
          <a:noFill/>
          <a:ln>
            <a:noFill/>
          </a:ln>
        </p:spPr>
      </p:pic>
      <p:pic>
        <p:nvPicPr>
          <p:cNvPr id="193" name="Google Shape;193;p23"/>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212800" y="2767000"/>
            <a:ext cx="1346975" cy="1484325"/>
          </a:xfrm>
          <a:prstGeom prst="rect">
            <a:avLst/>
          </a:prstGeom>
          <a:noFill/>
          <a:ln>
            <a:noFill/>
          </a:ln>
        </p:spPr>
      </p:pic>
      <p:pic>
        <p:nvPicPr>
          <p:cNvPr id="194" name="Google Shape;194;p23"/>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1669175" y="2767000"/>
            <a:ext cx="1346976" cy="1484326"/>
          </a:xfrm>
          <a:prstGeom prst="rect">
            <a:avLst/>
          </a:prstGeom>
          <a:noFill/>
          <a:ln>
            <a:noFill/>
          </a:ln>
        </p:spPr>
      </p:pic>
      <p:pic>
        <p:nvPicPr>
          <p:cNvPr id="195" name="Google Shape;195;p23"/>
          <p:cNvPicPr preferRelativeResize="0"/>
          <p:nvPr/>
        </p:nvPicPr>
        <p:blipFill rotWithShape="1">
          <a:blip r:embed="rId8">
            <a:alphaModFix/>
            <a:extLst>
              <a:ext uri="{28A0092B-C50C-407E-A947-70E740481C1C}">
                <a14:useLocalDpi xmlns:a14="http://schemas.microsoft.com/office/drawing/2010/main"/>
              </a:ext>
            </a:extLst>
          </a:blip>
          <a:srcRect/>
          <a:stretch/>
        </p:blipFill>
        <p:spPr>
          <a:xfrm>
            <a:off x="3125550" y="2767002"/>
            <a:ext cx="1346976" cy="1484324"/>
          </a:xfrm>
          <a:prstGeom prst="rect">
            <a:avLst/>
          </a:prstGeom>
          <a:noFill/>
          <a:ln>
            <a:noFill/>
          </a:ln>
        </p:spPr>
      </p:pic>
      <p:pic>
        <p:nvPicPr>
          <p:cNvPr id="196" name="Google Shape;196;p23"/>
          <p:cNvPicPr preferRelativeResize="0"/>
          <p:nvPr/>
        </p:nvPicPr>
        <p:blipFill>
          <a:blip r:embed="rId9">
            <a:alphaModFix/>
          </a:blip>
          <a:stretch>
            <a:fillRect/>
          </a:stretch>
        </p:blipFill>
        <p:spPr>
          <a:xfrm>
            <a:off x="4581925" y="2794788"/>
            <a:ext cx="1428750" cy="1428750"/>
          </a:xfrm>
          <a:prstGeom prst="rect">
            <a:avLst/>
          </a:prstGeom>
          <a:noFill/>
          <a:ln>
            <a:noFill/>
          </a:ln>
        </p:spPr>
      </p:pic>
      <p:pic>
        <p:nvPicPr>
          <p:cNvPr id="197" name="Google Shape;197;p23"/>
          <p:cNvPicPr preferRelativeResize="0"/>
          <p:nvPr/>
        </p:nvPicPr>
        <p:blipFill rotWithShape="1">
          <a:blip r:embed="rId10">
            <a:alphaModFix/>
            <a:extLst>
              <a:ext uri="{28A0092B-C50C-407E-A947-70E740481C1C}">
                <a14:useLocalDpi xmlns:a14="http://schemas.microsoft.com/office/drawing/2010/main"/>
              </a:ext>
            </a:extLst>
          </a:blip>
          <a:srcRect/>
          <a:stretch/>
        </p:blipFill>
        <p:spPr>
          <a:xfrm>
            <a:off x="4079825" y="593100"/>
            <a:ext cx="1545775" cy="2020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4"/>
          <p:cNvPicPr preferRelativeResize="0"/>
          <p:nvPr/>
        </p:nvPicPr>
        <p:blipFill rotWithShape="1">
          <a:blip r:embed="rId3">
            <a:alphaModFix/>
            <a:extLst>
              <a:ext uri="{28A0092B-C50C-407E-A947-70E740481C1C}">
                <a14:useLocalDpi xmlns:a14="http://schemas.microsoft.com/office/drawing/2010/main"/>
              </a:ext>
            </a:extLst>
          </a:blip>
          <a:srcRect l="7697"/>
          <a:stretch/>
        </p:blipFill>
        <p:spPr>
          <a:xfrm>
            <a:off x="0" y="0"/>
            <a:ext cx="9144000" cy="5143499"/>
          </a:xfrm>
          <a:prstGeom prst="rect">
            <a:avLst/>
          </a:prstGeom>
          <a:noFill/>
          <a:ln>
            <a:noFill/>
          </a:ln>
        </p:spPr>
      </p:pic>
      <p:pic>
        <p:nvPicPr>
          <p:cNvPr id="203" name="Google Shape;203;p24"/>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903925" y="16812"/>
            <a:ext cx="3240073" cy="2340325"/>
          </a:xfrm>
          <a:prstGeom prst="rect">
            <a:avLst/>
          </a:prstGeom>
          <a:noFill/>
          <a:ln w="38100" cap="flat" cmpd="sng">
            <a:solidFill>
              <a:schemeClr val="dk2"/>
            </a:solidFill>
            <a:prstDash val="solid"/>
            <a:round/>
            <a:headEnd type="none" w="sm" len="sm"/>
            <a:tailEnd type="none" w="sm" len="sm"/>
          </a:ln>
        </p:spPr>
      </p:pic>
      <p:sp>
        <p:nvSpPr>
          <p:cNvPr id="204" name="Google Shape;204;p24"/>
          <p:cNvSpPr txBox="1"/>
          <p:nvPr/>
        </p:nvSpPr>
        <p:spPr>
          <a:xfrm>
            <a:off x="2876000" y="3284050"/>
            <a:ext cx="1443000" cy="619800"/>
          </a:xfrm>
          <a:prstGeom prst="rect">
            <a:avLst/>
          </a:prstGeom>
          <a:solidFill>
            <a:srgbClr val="FFFFFF">
              <a:alpha val="5307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1998 – 2002</a:t>
            </a:r>
            <a:endParaRPr sz="1100"/>
          </a:p>
          <a:p>
            <a:pPr marL="0" lvl="0" indent="0" algn="ctr" rtl="0">
              <a:spcBef>
                <a:spcPts val="0"/>
              </a:spcBef>
              <a:spcAft>
                <a:spcPts val="0"/>
              </a:spcAft>
              <a:buNone/>
            </a:pPr>
            <a:r>
              <a:rPr lang="en" sz="1100"/>
              <a:t>Ph.D., Chemistry</a:t>
            </a:r>
            <a:endParaRPr sz="1100"/>
          </a:p>
          <a:p>
            <a:pPr marL="0" lvl="0" indent="0" algn="ctr" rtl="0">
              <a:spcBef>
                <a:spcPts val="0"/>
              </a:spcBef>
              <a:spcAft>
                <a:spcPts val="0"/>
              </a:spcAft>
              <a:buNone/>
            </a:pPr>
            <a:r>
              <a:rPr lang="en" sz="1100"/>
              <a:t>Scripps</a:t>
            </a:r>
            <a:endParaRPr sz="1100"/>
          </a:p>
        </p:txBody>
      </p:sp>
      <p:cxnSp>
        <p:nvCxnSpPr>
          <p:cNvPr id="205" name="Google Shape;205;p24"/>
          <p:cNvCxnSpPr>
            <a:stCxn id="204" idx="1"/>
            <a:endCxn id="206" idx="3"/>
          </p:cNvCxnSpPr>
          <p:nvPr/>
        </p:nvCxnSpPr>
        <p:spPr>
          <a:xfrm rot="10800000">
            <a:off x="2558900" y="3215350"/>
            <a:ext cx="317100" cy="3786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24"/>
          <p:cNvSpPr/>
          <p:nvPr/>
        </p:nvSpPr>
        <p:spPr>
          <a:xfrm>
            <a:off x="2416900" y="3132475"/>
            <a:ext cx="141900" cy="16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txBox="1"/>
          <p:nvPr/>
        </p:nvSpPr>
        <p:spPr>
          <a:xfrm>
            <a:off x="4139325" y="1784938"/>
            <a:ext cx="1443000" cy="595200"/>
          </a:xfrm>
          <a:prstGeom prst="rect">
            <a:avLst/>
          </a:prstGeom>
          <a:solidFill>
            <a:srgbClr val="FFFFFF">
              <a:alpha val="5307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2002 – 2011</a:t>
            </a:r>
            <a:endParaRPr sz="1100"/>
          </a:p>
          <a:p>
            <a:pPr marL="0" lvl="0" indent="0" algn="ctr" rtl="0">
              <a:spcBef>
                <a:spcPts val="0"/>
              </a:spcBef>
              <a:spcAft>
                <a:spcPts val="0"/>
              </a:spcAft>
              <a:buNone/>
            </a:pPr>
            <a:r>
              <a:rPr lang="en" sz="1100"/>
              <a:t>Group Leader</a:t>
            </a:r>
            <a:endParaRPr sz="1100"/>
          </a:p>
          <a:p>
            <a:pPr marL="0" lvl="0" indent="0" algn="ctr" rtl="0">
              <a:spcBef>
                <a:spcPts val="0"/>
              </a:spcBef>
              <a:spcAft>
                <a:spcPts val="0"/>
              </a:spcAft>
              <a:buNone/>
            </a:pPr>
            <a:r>
              <a:rPr lang="en" sz="1100"/>
              <a:t>GNF / Novartis</a:t>
            </a:r>
            <a:endParaRPr sz="1100"/>
          </a:p>
        </p:txBody>
      </p:sp>
      <p:cxnSp>
        <p:nvCxnSpPr>
          <p:cNvPr id="208" name="Google Shape;208;p24"/>
          <p:cNvCxnSpPr>
            <a:stCxn id="207" idx="2"/>
            <a:endCxn id="209" idx="3"/>
          </p:cNvCxnSpPr>
          <p:nvPr/>
        </p:nvCxnSpPr>
        <p:spPr>
          <a:xfrm>
            <a:off x="4860825" y="2380138"/>
            <a:ext cx="194100" cy="986700"/>
          </a:xfrm>
          <a:prstGeom prst="straightConnector1">
            <a:avLst/>
          </a:prstGeom>
          <a:noFill/>
          <a:ln w="9525" cap="flat" cmpd="sng">
            <a:solidFill>
              <a:schemeClr val="dk2"/>
            </a:solidFill>
            <a:prstDash val="solid"/>
            <a:round/>
            <a:headEnd type="none" w="med" len="med"/>
            <a:tailEnd type="none" w="med" len="med"/>
          </a:ln>
        </p:spPr>
      </p:cxnSp>
      <p:sp>
        <p:nvSpPr>
          <p:cNvPr id="209" name="Google Shape;209;p24"/>
          <p:cNvSpPr/>
          <p:nvPr/>
        </p:nvSpPr>
        <p:spPr>
          <a:xfrm>
            <a:off x="4912950" y="3284050"/>
            <a:ext cx="141900" cy="16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p:nvPr/>
        </p:nvSpPr>
        <p:spPr>
          <a:xfrm>
            <a:off x="2166275" y="847825"/>
            <a:ext cx="1443000" cy="595200"/>
          </a:xfrm>
          <a:prstGeom prst="rect">
            <a:avLst/>
          </a:prstGeom>
          <a:solidFill>
            <a:srgbClr val="FFFFFF">
              <a:alpha val="5307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2011 – present</a:t>
            </a:r>
            <a:endParaRPr sz="1100"/>
          </a:p>
          <a:p>
            <a:pPr marL="0" lvl="0" indent="0" algn="ctr" rtl="0">
              <a:spcBef>
                <a:spcPts val="0"/>
              </a:spcBef>
              <a:spcAft>
                <a:spcPts val="0"/>
              </a:spcAft>
              <a:buNone/>
            </a:pPr>
            <a:r>
              <a:rPr lang="en" sz="1100"/>
              <a:t>(Assoc) Professor</a:t>
            </a:r>
            <a:endParaRPr sz="1100"/>
          </a:p>
          <a:p>
            <a:pPr marL="0" lvl="0" indent="0" algn="ctr" rtl="0">
              <a:spcBef>
                <a:spcPts val="0"/>
              </a:spcBef>
              <a:spcAft>
                <a:spcPts val="0"/>
              </a:spcAft>
              <a:buNone/>
            </a:pPr>
            <a:r>
              <a:rPr lang="en" sz="1100"/>
              <a:t>Scripps</a:t>
            </a:r>
            <a:endParaRPr sz="1100"/>
          </a:p>
        </p:txBody>
      </p:sp>
      <p:cxnSp>
        <p:nvCxnSpPr>
          <p:cNvPr id="211" name="Google Shape;211;p24"/>
          <p:cNvCxnSpPr>
            <a:stCxn id="210" idx="3"/>
            <a:endCxn id="212" idx="1"/>
          </p:cNvCxnSpPr>
          <p:nvPr/>
        </p:nvCxnSpPr>
        <p:spPr>
          <a:xfrm rot="10800000" flipH="1">
            <a:off x="3609275" y="741925"/>
            <a:ext cx="978900" cy="403500"/>
          </a:xfrm>
          <a:prstGeom prst="straightConnector1">
            <a:avLst/>
          </a:prstGeom>
          <a:noFill/>
          <a:ln w="9525" cap="flat" cmpd="sng">
            <a:solidFill>
              <a:schemeClr val="dk2"/>
            </a:solidFill>
            <a:prstDash val="solid"/>
            <a:round/>
            <a:headEnd type="none" w="med" len="med"/>
            <a:tailEnd type="none" w="med" len="med"/>
          </a:ln>
        </p:spPr>
      </p:cxnSp>
      <p:sp>
        <p:nvSpPr>
          <p:cNvPr id="212" name="Google Shape;212;p24"/>
          <p:cNvSpPr/>
          <p:nvPr/>
        </p:nvSpPr>
        <p:spPr>
          <a:xfrm>
            <a:off x="4588300" y="659225"/>
            <a:ext cx="141900" cy="16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24"/>
          <p:cNvCxnSpPr>
            <a:stCxn id="210" idx="2"/>
            <a:endCxn id="206" idx="0"/>
          </p:cNvCxnSpPr>
          <p:nvPr/>
        </p:nvCxnSpPr>
        <p:spPr>
          <a:xfrm flipH="1">
            <a:off x="2487875" y="1443025"/>
            <a:ext cx="399900" cy="1689600"/>
          </a:xfrm>
          <a:prstGeom prst="straightConnector1">
            <a:avLst/>
          </a:prstGeom>
          <a:noFill/>
          <a:ln w="9525" cap="flat" cmpd="sng">
            <a:solidFill>
              <a:schemeClr val="dk2"/>
            </a:solidFill>
            <a:prstDash val="solid"/>
            <a:round/>
            <a:headEnd type="none" w="med" len="med"/>
            <a:tailEnd type="none" w="med" len="med"/>
          </a:ln>
        </p:spPr>
      </p:cxnSp>
      <p:sp>
        <p:nvSpPr>
          <p:cNvPr id="214" name="Google Shape;214;p24"/>
          <p:cNvSpPr txBox="1"/>
          <p:nvPr/>
        </p:nvSpPr>
        <p:spPr>
          <a:xfrm>
            <a:off x="6120375" y="309475"/>
            <a:ext cx="1908900" cy="595200"/>
          </a:xfrm>
          <a:prstGeom prst="rect">
            <a:avLst/>
          </a:prstGeom>
          <a:solidFill>
            <a:srgbClr val="FFFFFF">
              <a:alpha val="5307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1994 – 1998</a:t>
            </a:r>
            <a:endParaRPr sz="1100"/>
          </a:p>
          <a:p>
            <a:pPr marL="0" lvl="0" indent="0" algn="ctr" rtl="0">
              <a:spcBef>
                <a:spcPts val="0"/>
              </a:spcBef>
              <a:spcAft>
                <a:spcPts val="0"/>
              </a:spcAft>
              <a:buNone/>
            </a:pPr>
            <a:r>
              <a:rPr lang="en" sz="1100"/>
              <a:t>BA, Chemistry / Comp Sci</a:t>
            </a:r>
            <a:endParaRPr sz="1100"/>
          </a:p>
          <a:p>
            <a:pPr marL="0" lvl="0" indent="0" algn="ctr" rtl="0">
              <a:spcBef>
                <a:spcPts val="0"/>
              </a:spcBef>
              <a:spcAft>
                <a:spcPts val="0"/>
              </a:spcAft>
              <a:buNone/>
            </a:pPr>
            <a:r>
              <a:rPr lang="en" sz="1100"/>
              <a:t>Northwestern University</a:t>
            </a:r>
            <a:endParaRPr sz="1100"/>
          </a:p>
        </p:txBody>
      </p:sp>
      <p:cxnSp>
        <p:nvCxnSpPr>
          <p:cNvPr id="215" name="Google Shape;215;p24"/>
          <p:cNvCxnSpPr>
            <a:stCxn id="214" idx="2"/>
          </p:cNvCxnSpPr>
          <p:nvPr/>
        </p:nvCxnSpPr>
        <p:spPr>
          <a:xfrm>
            <a:off x="7074825" y="904675"/>
            <a:ext cx="305100" cy="606600"/>
          </a:xfrm>
          <a:prstGeom prst="straightConnector1">
            <a:avLst/>
          </a:prstGeom>
          <a:noFill/>
          <a:ln w="9525" cap="flat" cmpd="sng">
            <a:solidFill>
              <a:schemeClr val="dk2"/>
            </a:solidFill>
            <a:prstDash val="solid"/>
            <a:round/>
            <a:headEnd type="none" w="med" len="med"/>
            <a:tailEnd type="none" w="med" len="med"/>
          </a:ln>
        </p:spPr>
      </p:cxnSp>
      <p:pic>
        <p:nvPicPr>
          <p:cNvPr id="216" name="Google Shape;216;p24"/>
          <p:cNvPicPr preferRelativeResize="0"/>
          <p:nvPr/>
        </p:nvPicPr>
        <p:blipFill>
          <a:blip r:embed="rId5">
            <a:alphaModFix/>
          </a:blip>
          <a:stretch>
            <a:fillRect/>
          </a:stretch>
        </p:blipFill>
        <p:spPr>
          <a:xfrm>
            <a:off x="7548010" y="1545875"/>
            <a:ext cx="1133715" cy="59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22" name="Google Shape;222;p25"/>
          <p:cNvSpPr txBox="1"/>
          <p:nvPr/>
        </p:nvSpPr>
        <p:spPr>
          <a:xfrm>
            <a:off x="242900" y="909575"/>
            <a:ext cx="8840100" cy="3000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434343"/>
              </a:buClr>
              <a:buSzPts val="2000"/>
              <a:buChar char="●"/>
            </a:pPr>
            <a:r>
              <a:rPr lang="en" sz="2000" u="sng">
                <a:solidFill>
                  <a:schemeClr val="hlink"/>
                </a:solidFill>
                <a:hlinkClick r:id="rId3"/>
              </a:rPr>
              <a:t>CBB listserv</a:t>
            </a:r>
            <a:r>
              <a:rPr lang="en" sz="2000">
                <a:solidFill>
                  <a:srgbClr val="434343"/>
                </a:solidFill>
              </a:rPr>
              <a:t>, </a:t>
            </a:r>
            <a:br>
              <a:rPr lang="en" sz="2000">
                <a:solidFill>
                  <a:srgbClr val="434343"/>
                </a:solidFill>
              </a:rPr>
            </a:br>
            <a:r>
              <a:rPr lang="en" sz="2000">
                <a:solidFill>
                  <a:srgbClr val="434343"/>
                </a:solidFill>
              </a:rPr>
              <a:t>grown by ~200 individuals over the past year (300 total)</a:t>
            </a:r>
            <a:br>
              <a:rPr lang="en" sz="2000">
                <a:solidFill>
                  <a:srgbClr val="434343"/>
                </a:solidFill>
              </a:rPr>
            </a:br>
            <a:endParaRPr sz="2000">
              <a:solidFill>
                <a:srgbClr val="434343"/>
              </a:solidFill>
            </a:endParaRPr>
          </a:p>
          <a:p>
            <a:pPr marL="457200" lvl="0" indent="-355600" algn="l" rtl="0">
              <a:spcBef>
                <a:spcPts val="0"/>
              </a:spcBef>
              <a:spcAft>
                <a:spcPts val="0"/>
              </a:spcAft>
              <a:buClr>
                <a:srgbClr val="434343"/>
              </a:buClr>
              <a:buSzPts val="2000"/>
              <a:buChar char="●"/>
            </a:pPr>
            <a:r>
              <a:rPr lang="en" sz="2000" u="sng">
                <a:solidFill>
                  <a:schemeClr val="hlink"/>
                </a:solidFill>
                <a:hlinkClick r:id="rId4"/>
              </a:rPr>
              <a:t>CBB track</a:t>
            </a:r>
            <a:r>
              <a:rPr lang="en" sz="2000">
                <a:solidFill>
                  <a:srgbClr val="434343"/>
                </a:solidFill>
              </a:rPr>
              <a:t> available to grad students since summer </a:t>
            </a:r>
            <a:br>
              <a:rPr lang="en" sz="2000">
                <a:solidFill>
                  <a:srgbClr val="434343"/>
                </a:solidFill>
              </a:rPr>
            </a:br>
            <a:r>
              <a:rPr lang="en" sz="2000">
                <a:solidFill>
                  <a:srgbClr val="434343"/>
                </a:solidFill>
              </a:rPr>
              <a:t>(currently 3 enrolled)</a:t>
            </a:r>
            <a:br>
              <a:rPr lang="en" sz="2000">
                <a:solidFill>
                  <a:srgbClr val="434343"/>
                </a:solidFill>
              </a:rPr>
            </a:br>
            <a:endParaRPr sz="2000">
              <a:solidFill>
                <a:srgbClr val="434343"/>
              </a:solidFill>
            </a:endParaRPr>
          </a:p>
          <a:p>
            <a:pPr marL="914400" lvl="1" indent="-355600" algn="l" rtl="0">
              <a:spcBef>
                <a:spcPts val="0"/>
              </a:spcBef>
              <a:spcAft>
                <a:spcPts val="0"/>
              </a:spcAft>
              <a:buClr>
                <a:srgbClr val="434343"/>
              </a:buClr>
              <a:buSzPts val="2000"/>
              <a:buChar char="○"/>
            </a:pPr>
            <a:r>
              <a:rPr lang="en" sz="2000" u="sng">
                <a:solidFill>
                  <a:schemeClr val="hlink"/>
                </a:solidFill>
                <a:hlinkClick r:id="rId5"/>
              </a:rPr>
              <a:t>ABCB course</a:t>
            </a:r>
            <a:r>
              <a:rPr lang="en" sz="2000">
                <a:solidFill>
                  <a:srgbClr val="434343"/>
                </a:solidFill>
              </a:rPr>
              <a:t> (currently bi-annual)</a:t>
            </a:r>
            <a:endParaRPr sz="2000">
              <a:solidFill>
                <a:srgbClr val="434343"/>
              </a:solidFill>
            </a:endParaRPr>
          </a:p>
          <a:p>
            <a:pPr marL="914400" lvl="1" indent="-355600" algn="l" rtl="0">
              <a:spcBef>
                <a:spcPts val="0"/>
              </a:spcBef>
              <a:spcAft>
                <a:spcPts val="0"/>
              </a:spcAft>
              <a:buClr>
                <a:srgbClr val="434343"/>
              </a:buClr>
              <a:buSzPts val="2000"/>
              <a:buChar char="○"/>
            </a:pPr>
            <a:r>
              <a:rPr lang="en" sz="2000">
                <a:solidFill>
                  <a:srgbClr val="434343"/>
                </a:solidFill>
              </a:rPr>
              <a:t>Biostatistics (annual)</a:t>
            </a:r>
            <a:endParaRPr sz="2000">
              <a:solidFill>
                <a:srgbClr val="434343"/>
              </a:solidFill>
            </a:endParaRPr>
          </a:p>
          <a:p>
            <a:pPr marL="914400" lvl="1" indent="-355600" algn="l" rtl="0">
              <a:spcBef>
                <a:spcPts val="0"/>
              </a:spcBef>
              <a:spcAft>
                <a:spcPts val="0"/>
              </a:spcAft>
              <a:buClr>
                <a:srgbClr val="434343"/>
              </a:buClr>
              <a:buSzPts val="2000"/>
              <a:buChar char="○"/>
            </a:pPr>
            <a:r>
              <a:rPr lang="en" sz="2000">
                <a:solidFill>
                  <a:srgbClr val="434343"/>
                </a:solidFill>
              </a:rPr>
              <a:t>Advanced Methods </a:t>
            </a:r>
            <a:endParaRPr sz="2000">
              <a:solidFill>
                <a:srgbClr val="434343"/>
              </a:solidFill>
            </a:endParaRPr>
          </a:p>
          <a:p>
            <a:pPr marL="914400" lvl="1" indent="-355600" algn="l" rtl="0">
              <a:spcBef>
                <a:spcPts val="0"/>
              </a:spcBef>
              <a:spcAft>
                <a:spcPts val="0"/>
              </a:spcAft>
              <a:buClr>
                <a:srgbClr val="434343"/>
              </a:buClr>
              <a:buSzPts val="2000"/>
              <a:buChar char="○"/>
            </a:pPr>
            <a:r>
              <a:rPr lang="en" sz="2000">
                <a:solidFill>
                  <a:srgbClr val="434343"/>
                </a:solidFill>
              </a:rPr>
              <a:t>Advanced Techniques </a:t>
            </a:r>
            <a:br>
              <a:rPr lang="en" sz="2000">
                <a:solidFill>
                  <a:srgbClr val="434343"/>
                </a:solidFill>
              </a:rPr>
            </a:br>
            <a:endParaRPr sz="2000">
              <a:solidFill>
                <a:srgbClr val="434343"/>
              </a:solidFill>
            </a:endParaRPr>
          </a:p>
          <a:p>
            <a:pPr marL="0" lvl="0" indent="0" algn="l" rtl="0">
              <a:spcBef>
                <a:spcPts val="0"/>
              </a:spcBef>
              <a:spcAft>
                <a:spcPts val="0"/>
              </a:spcAft>
              <a:buNone/>
            </a:pPr>
            <a:endParaRPr/>
          </a:p>
        </p:txBody>
      </p:sp>
      <p:pic>
        <p:nvPicPr>
          <p:cNvPr id="223" name="Google Shape;223;p25"/>
          <p:cNvPicPr preferRelativeResize="0"/>
          <p:nvPr/>
        </p:nvPicPr>
        <p:blipFill>
          <a:blip r:embed="rId6">
            <a:alphaModFix/>
          </a:blip>
          <a:stretch>
            <a:fillRect/>
          </a:stretch>
        </p:blipFill>
        <p:spPr>
          <a:xfrm>
            <a:off x="5182000" y="2323250"/>
            <a:ext cx="818867" cy="1228301"/>
          </a:xfrm>
          <a:prstGeom prst="rect">
            <a:avLst/>
          </a:prstGeom>
          <a:noFill/>
          <a:ln>
            <a:noFill/>
          </a:ln>
        </p:spPr>
      </p:pic>
      <p:pic>
        <p:nvPicPr>
          <p:cNvPr id="224" name="Google Shape;224;p25"/>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6138825" y="2323250"/>
            <a:ext cx="866799" cy="1228300"/>
          </a:xfrm>
          <a:prstGeom prst="rect">
            <a:avLst/>
          </a:prstGeom>
          <a:noFill/>
          <a:ln>
            <a:noFill/>
          </a:ln>
        </p:spPr>
      </p:pic>
      <p:pic>
        <p:nvPicPr>
          <p:cNvPr id="225" name="Google Shape;225;p25"/>
          <p:cNvPicPr preferRelativeResize="0"/>
          <p:nvPr/>
        </p:nvPicPr>
        <p:blipFill>
          <a:blip r:embed="rId8">
            <a:alphaModFix/>
          </a:blip>
          <a:stretch>
            <a:fillRect/>
          </a:stretch>
        </p:blipFill>
        <p:spPr>
          <a:xfrm>
            <a:off x="4225175" y="3250700"/>
            <a:ext cx="818875" cy="1228313"/>
          </a:xfrm>
          <a:prstGeom prst="rect">
            <a:avLst/>
          </a:prstGeom>
          <a:noFill/>
          <a:ln>
            <a:noFill/>
          </a:ln>
        </p:spPr>
      </p:pic>
      <p:pic>
        <p:nvPicPr>
          <p:cNvPr id="226" name="Google Shape;226;p25"/>
          <p:cNvPicPr preferRelativeResize="0"/>
          <p:nvPr/>
        </p:nvPicPr>
        <p:blipFill rotWithShape="1">
          <a:blip r:embed="rId9">
            <a:alphaModFix/>
            <a:extLst>
              <a:ext uri="{28A0092B-C50C-407E-A947-70E740481C1C}">
                <a14:useLocalDpi xmlns:a14="http://schemas.microsoft.com/office/drawing/2010/main"/>
              </a:ext>
            </a:extLst>
          </a:blip>
          <a:srcRect/>
          <a:stretch/>
        </p:blipFill>
        <p:spPr>
          <a:xfrm>
            <a:off x="5182000" y="3665775"/>
            <a:ext cx="818875" cy="1337843"/>
          </a:xfrm>
          <a:prstGeom prst="rect">
            <a:avLst/>
          </a:prstGeom>
          <a:noFill/>
          <a:ln>
            <a:noFill/>
          </a:ln>
        </p:spPr>
      </p:pic>
      <p:pic>
        <p:nvPicPr>
          <p:cNvPr id="227" name="Google Shape;227;p25"/>
          <p:cNvPicPr preferRelativeResize="0"/>
          <p:nvPr/>
        </p:nvPicPr>
        <p:blipFill rotWithShape="1">
          <a:blip r:embed="rId10">
            <a:alphaModFix/>
            <a:extLst>
              <a:ext uri="{28A0092B-C50C-407E-A947-70E740481C1C}">
                <a14:useLocalDpi xmlns:a14="http://schemas.microsoft.com/office/drawing/2010/main"/>
              </a:ext>
            </a:extLst>
          </a:blip>
          <a:srcRect/>
          <a:stretch/>
        </p:blipFill>
        <p:spPr>
          <a:xfrm>
            <a:off x="6138825" y="3665775"/>
            <a:ext cx="866800" cy="1337850"/>
          </a:xfrm>
          <a:prstGeom prst="rect">
            <a:avLst/>
          </a:prstGeom>
          <a:noFill/>
          <a:ln>
            <a:noFill/>
          </a:ln>
        </p:spPr>
      </p:pic>
      <p:pic>
        <p:nvPicPr>
          <p:cNvPr id="228" name="Google Shape;228;p25"/>
          <p:cNvPicPr preferRelativeResize="0"/>
          <p:nvPr/>
        </p:nvPicPr>
        <p:blipFill rotWithShape="1">
          <a:blip r:embed="rId11">
            <a:alphaModFix/>
            <a:extLst>
              <a:ext uri="{28A0092B-C50C-407E-A947-70E740481C1C}">
                <a14:useLocalDpi xmlns:a14="http://schemas.microsoft.com/office/drawing/2010/main"/>
              </a:ext>
            </a:extLst>
          </a:blip>
          <a:srcRect/>
          <a:stretch/>
        </p:blipFill>
        <p:spPr>
          <a:xfrm>
            <a:off x="7143575" y="3218075"/>
            <a:ext cx="818875" cy="1260949"/>
          </a:xfrm>
          <a:prstGeom prst="rect">
            <a:avLst/>
          </a:prstGeom>
          <a:noFill/>
          <a:ln>
            <a:noFill/>
          </a:ln>
        </p:spPr>
      </p:pic>
      <p:sp>
        <p:nvSpPr>
          <p:cNvPr id="229" name="Google Shape;229;p25"/>
          <p:cNvSpPr txBox="1">
            <a:spLocks noGrp="1"/>
          </p:cNvSpPr>
          <p:nvPr>
            <p:ph type="title"/>
          </p:nvPr>
        </p:nvSpPr>
        <p:spPr>
          <a:xfrm>
            <a:off x="75675" y="774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Consider the CBB graduate program track</a:t>
            </a:r>
            <a:endParaRPr/>
          </a:p>
        </p:txBody>
      </p:sp>
      <p:sp>
        <p:nvSpPr>
          <p:cNvPr id="230" name="Google Shape;230;p25"/>
          <p:cNvSpPr txBox="1">
            <a:spLocks noGrp="1"/>
          </p:cNvSpPr>
          <p:nvPr>
            <p:ph type="title"/>
          </p:nvPr>
        </p:nvSpPr>
        <p:spPr>
          <a:xfrm>
            <a:off x="75675" y="4573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b="1">
                <a:highlight>
                  <a:srgbClr val="FFE599"/>
                </a:highlight>
              </a:rPr>
              <a:t>*TA irrespective of track</a:t>
            </a:r>
            <a:endParaRPr sz="2000" b="1">
              <a:highlight>
                <a:srgbClr val="FFE599"/>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txBox="1">
            <a:spLocks noGrp="1"/>
          </p:cNvSpPr>
          <p:nvPr>
            <p:ph type="ctrTitle"/>
          </p:nvPr>
        </p:nvSpPr>
        <p:spPr>
          <a:xfrm>
            <a:off x="311708" y="780500"/>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b="1"/>
              <a:t>Future Topics?</a:t>
            </a:r>
            <a:endParaRPr/>
          </a:p>
        </p:txBody>
      </p:sp>
      <p:sp>
        <p:nvSpPr>
          <p:cNvPr id="236" name="Google Shape;236;p26"/>
          <p:cNvSpPr txBox="1"/>
          <p:nvPr/>
        </p:nvSpPr>
        <p:spPr>
          <a:xfrm>
            <a:off x="90650" y="4441725"/>
            <a:ext cx="56436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https://github.com/SuLab/Applied-Bioinformatics/tree/Fall-2018</a:t>
            </a:r>
            <a:r>
              <a:rPr lang="en"/>
              <a:t> </a:t>
            </a:r>
            <a:endParaRPr/>
          </a:p>
          <a:p>
            <a:pPr marL="0" lvl="0" indent="0" algn="l" rtl="0">
              <a:spcBef>
                <a:spcPts val="0"/>
              </a:spcBef>
              <a:spcAft>
                <a:spcPts val="0"/>
              </a:spcAft>
              <a:buNone/>
            </a:pPr>
            <a:r>
              <a:rPr lang="en" u="sng">
                <a:solidFill>
                  <a:schemeClr val="hlink"/>
                </a:solidFill>
                <a:hlinkClick r:id="rId4"/>
              </a:rPr>
              <a:t>https://github.com/SuLab/Applied-Bioinformatics/tree/Fall-2020</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txBox="1">
            <a:spLocks noGrp="1"/>
          </p:cNvSpPr>
          <p:nvPr>
            <p:ph type="ctrTitle"/>
          </p:nvPr>
        </p:nvSpPr>
        <p:spPr>
          <a:xfrm>
            <a:off x="300352" y="2423513"/>
            <a:ext cx="1748100" cy="205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b="1"/>
              <a:t>Tu</a:t>
            </a:r>
            <a:endParaRPr b="1"/>
          </a:p>
          <a:p>
            <a:pPr marL="0" lvl="0" indent="0" algn="l" rtl="0">
              <a:lnSpc>
                <a:spcPct val="100000"/>
              </a:lnSpc>
              <a:spcBef>
                <a:spcPts val="0"/>
              </a:spcBef>
              <a:spcAft>
                <a:spcPts val="0"/>
              </a:spcAft>
              <a:buSzPts val="5200"/>
              <a:buNone/>
            </a:pPr>
            <a:endParaRPr b="1"/>
          </a:p>
          <a:p>
            <a:pPr marL="0" lvl="0" indent="0" algn="l" rtl="0">
              <a:lnSpc>
                <a:spcPct val="100000"/>
              </a:lnSpc>
              <a:spcBef>
                <a:spcPts val="0"/>
              </a:spcBef>
              <a:spcAft>
                <a:spcPts val="0"/>
              </a:spcAft>
              <a:buSzPts val="5200"/>
              <a:buNone/>
            </a:pPr>
            <a:br>
              <a:rPr lang="en" b="1"/>
            </a:br>
            <a:endParaRPr b="1"/>
          </a:p>
          <a:p>
            <a:pPr marL="0" lvl="0" indent="0" algn="l" rtl="0">
              <a:lnSpc>
                <a:spcPct val="100000"/>
              </a:lnSpc>
              <a:spcBef>
                <a:spcPts val="0"/>
              </a:spcBef>
              <a:spcAft>
                <a:spcPts val="0"/>
              </a:spcAft>
              <a:buSzPts val="5200"/>
              <a:buNone/>
            </a:pPr>
            <a:r>
              <a:rPr lang="en" b="1"/>
              <a:t>Th</a:t>
            </a:r>
            <a:endParaRPr/>
          </a:p>
        </p:txBody>
      </p:sp>
      <p:pic>
        <p:nvPicPr>
          <p:cNvPr id="242" name="Google Shape;242;p27" descr="https://lh5.googleusercontent.com/MpEORTj7j-dQpRuMY4WUk0kL7WP8qfd3eXgKyUXCz3YjPnNJhSUKHuYn3ZSiHSGD3X5W9eGcK_4yVbpUZ0qeigjiMEuz1v0TkKFhtWqsmgppMjfcOuC3V8jx4viIloj0l-rTD7m3WzI"/>
          <p:cNvPicPr preferRelativeResize="0"/>
          <p:nvPr/>
        </p:nvPicPr>
        <p:blipFill rotWithShape="1">
          <a:blip r:embed="rId3">
            <a:alphaModFix/>
          </a:blip>
          <a:srcRect/>
          <a:stretch/>
        </p:blipFill>
        <p:spPr>
          <a:xfrm>
            <a:off x="3526150" y="160225"/>
            <a:ext cx="1586175" cy="1926076"/>
          </a:xfrm>
          <a:prstGeom prst="rect">
            <a:avLst/>
          </a:prstGeom>
          <a:noFill/>
          <a:ln>
            <a:noFill/>
          </a:ln>
        </p:spPr>
      </p:pic>
      <p:pic>
        <p:nvPicPr>
          <p:cNvPr id="243" name="Google Shape;243;p2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259650" y="160225"/>
            <a:ext cx="1586175" cy="1926068"/>
          </a:xfrm>
          <a:prstGeom prst="rect">
            <a:avLst/>
          </a:prstGeom>
          <a:noFill/>
          <a:ln>
            <a:noFill/>
          </a:ln>
        </p:spPr>
      </p:pic>
      <p:pic>
        <p:nvPicPr>
          <p:cNvPr id="244" name="Google Shape;244;p27"/>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6993150" y="160225"/>
            <a:ext cx="1586175" cy="1926074"/>
          </a:xfrm>
          <a:prstGeom prst="rect">
            <a:avLst/>
          </a:prstGeom>
          <a:noFill/>
          <a:ln>
            <a:noFill/>
          </a:ln>
        </p:spPr>
      </p:pic>
      <p:pic>
        <p:nvPicPr>
          <p:cNvPr id="245" name="Google Shape;245;p27"/>
          <p:cNvPicPr preferRelativeResize="0"/>
          <p:nvPr/>
        </p:nvPicPr>
        <p:blipFill>
          <a:blip r:embed="rId6">
            <a:alphaModFix/>
          </a:blip>
          <a:stretch>
            <a:fillRect/>
          </a:stretch>
        </p:blipFill>
        <p:spPr>
          <a:xfrm>
            <a:off x="1792650" y="160225"/>
            <a:ext cx="1586175" cy="1926075"/>
          </a:xfrm>
          <a:prstGeom prst="rect">
            <a:avLst/>
          </a:prstGeom>
          <a:noFill/>
          <a:ln>
            <a:noFill/>
          </a:ln>
        </p:spPr>
      </p:pic>
      <p:sp>
        <p:nvSpPr>
          <p:cNvPr id="246" name="Google Shape;246;p27"/>
          <p:cNvSpPr txBox="1">
            <a:spLocks noGrp="1"/>
          </p:cNvSpPr>
          <p:nvPr>
            <p:ph type="ctrTitle"/>
          </p:nvPr>
        </p:nvSpPr>
        <p:spPr>
          <a:xfrm>
            <a:off x="1751425" y="1999050"/>
            <a:ext cx="1668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Immunology</a:t>
            </a:r>
            <a:endParaRPr sz="1800"/>
          </a:p>
          <a:p>
            <a:pPr marL="0" lvl="0" indent="0" algn="ctr" rtl="0">
              <a:lnSpc>
                <a:spcPct val="100000"/>
              </a:lnSpc>
              <a:spcBef>
                <a:spcPts val="0"/>
              </a:spcBef>
              <a:spcAft>
                <a:spcPts val="0"/>
              </a:spcAft>
              <a:buSzPts val="2800"/>
              <a:buNone/>
            </a:pPr>
            <a:r>
              <a:rPr lang="en" sz="1800"/>
              <a:t>UCSF</a:t>
            </a:r>
            <a:endParaRPr sz="1800"/>
          </a:p>
        </p:txBody>
      </p:sp>
      <p:sp>
        <p:nvSpPr>
          <p:cNvPr id="247" name="Google Shape;247;p27"/>
          <p:cNvSpPr txBox="1">
            <a:spLocks noGrp="1"/>
          </p:cNvSpPr>
          <p:nvPr>
            <p:ph type="ctrTitle"/>
          </p:nvPr>
        </p:nvSpPr>
        <p:spPr>
          <a:xfrm>
            <a:off x="3484938" y="1999050"/>
            <a:ext cx="1668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Microbiology</a:t>
            </a:r>
            <a:br>
              <a:rPr lang="en" sz="1800"/>
            </a:br>
            <a:r>
              <a:rPr lang="en" sz="1800"/>
              <a:t>NASA</a:t>
            </a:r>
            <a:endParaRPr sz="1800"/>
          </a:p>
        </p:txBody>
      </p:sp>
      <p:sp>
        <p:nvSpPr>
          <p:cNvPr id="248" name="Google Shape;248;p27"/>
          <p:cNvSpPr txBox="1">
            <a:spLocks noGrp="1"/>
          </p:cNvSpPr>
          <p:nvPr>
            <p:ph type="ctrTitle"/>
          </p:nvPr>
        </p:nvSpPr>
        <p:spPr>
          <a:xfrm>
            <a:off x="5259663" y="1999050"/>
            <a:ext cx="1668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Genomics</a:t>
            </a:r>
            <a:br>
              <a:rPr lang="en" sz="1800"/>
            </a:br>
            <a:r>
              <a:rPr lang="en" sz="1800"/>
              <a:t>NIH</a:t>
            </a:r>
            <a:endParaRPr sz="1800"/>
          </a:p>
        </p:txBody>
      </p:sp>
      <p:sp>
        <p:nvSpPr>
          <p:cNvPr id="249" name="Google Shape;249;p27"/>
          <p:cNvSpPr txBox="1">
            <a:spLocks noGrp="1"/>
          </p:cNvSpPr>
          <p:nvPr>
            <p:ph type="ctrTitle"/>
          </p:nvPr>
        </p:nvSpPr>
        <p:spPr>
          <a:xfrm>
            <a:off x="6951913" y="1999050"/>
            <a:ext cx="1668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Modeling</a:t>
            </a:r>
            <a:endParaRPr sz="1800"/>
          </a:p>
          <a:p>
            <a:pPr marL="0" lvl="0" indent="0" algn="ctr" rtl="0">
              <a:lnSpc>
                <a:spcPct val="100000"/>
              </a:lnSpc>
              <a:spcBef>
                <a:spcPts val="0"/>
              </a:spcBef>
              <a:spcAft>
                <a:spcPts val="0"/>
              </a:spcAft>
              <a:buSzPts val="2800"/>
              <a:buNone/>
            </a:pPr>
            <a:r>
              <a:rPr lang="en" sz="1800"/>
              <a:t>Fresno State</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28"/>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1480225" y="2786500"/>
            <a:ext cx="1395203" cy="1773548"/>
          </a:xfrm>
          <a:prstGeom prst="rect">
            <a:avLst/>
          </a:prstGeom>
          <a:noFill/>
          <a:ln>
            <a:noFill/>
          </a:ln>
        </p:spPr>
      </p:pic>
      <p:pic>
        <p:nvPicPr>
          <p:cNvPr id="255" name="Google Shape;255;p28"/>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2997175" y="2786500"/>
            <a:ext cx="1395202" cy="1773552"/>
          </a:xfrm>
          <a:prstGeom prst="rect">
            <a:avLst/>
          </a:prstGeom>
          <a:noFill/>
          <a:ln>
            <a:noFill/>
          </a:ln>
        </p:spPr>
      </p:pic>
      <p:pic>
        <p:nvPicPr>
          <p:cNvPr id="256" name="Google Shape;256;p28"/>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4514125" y="2786500"/>
            <a:ext cx="1395199" cy="1773549"/>
          </a:xfrm>
          <a:prstGeom prst="rect">
            <a:avLst/>
          </a:prstGeom>
          <a:noFill/>
          <a:ln>
            <a:noFill/>
          </a:ln>
        </p:spPr>
      </p:pic>
      <p:pic>
        <p:nvPicPr>
          <p:cNvPr id="257" name="Google Shape;257;p28"/>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6031075" y="2786500"/>
            <a:ext cx="1456701" cy="1773550"/>
          </a:xfrm>
          <a:prstGeom prst="rect">
            <a:avLst/>
          </a:prstGeom>
          <a:noFill/>
          <a:ln>
            <a:noFill/>
          </a:ln>
        </p:spPr>
      </p:pic>
      <p:sp>
        <p:nvSpPr>
          <p:cNvPr id="258" name="Google Shape;258;p28"/>
          <p:cNvSpPr txBox="1">
            <a:spLocks noGrp="1"/>
          </p:cNvSpPr>
          <p:nvPr>
            <p:ph type="ctrTitle"/>
          </p:nvPr>
        </p:nvSpPr>
        <p:spPr>
          <a:xfrm>
            <a:off x="300352" y="2423513"/>
            <a:ext cx="1748100" cy="205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b="1"/>
              <a:t>Tu</a:t>
            </a:r>
            <a:endParaRPr b="1"/>
          </a:p>
          <a:p>
            <a:pPr marL="0" lvl="0" indent="0" algn="l" rtl="0">
              <a:lnSpc>
                <a:spcPct val="100000"/>
              </a:lnSpc>
              <a:spcBef>
                <a:spcPts val="0"/>
              </a:spcBef>
              <a:spcAft>
                <a:spcPts val="0"/>
              </a:spcAft>
              <a:buSzPts val="5200"/>
              <a:buNone/>
            </a:pPr>
            <a:endParaRPr b="1"/>
          </a:p>
          <a:p>
            <a:pPr marL="0" lvl="0" indent="0" algn="l" rtl="0">
              <a:lnSpc>
                <a:spcPct val="100000"/>
              </a:lnSpc>
              <a:spcBef>
                <a:spcPts val="0"/>
              </a:spcBef>
              <a:spcAft>
                <a:spcPts val="0"/>
              </a:spcAft>
              <a:buSzPts val="5200"/>
              <a:buNone/>
            </a:pPr>
            <a:br>
              <a:rPr lang="en" b="1"/>
            </a:br>
            <a:endParaRPr b="1"/>
          </a:p>
          <a:p>
            <a:pPr marL="0" lvl="0" indent="0" algn="l" rtl="0">
              <a:lnSpc>
                <a:spcPct val="100000"/>
              </a:lnSpc>
              <a:spcBef>
                <a:spcPts val="0"/>
              </a:spcBef>
              <a:spcAft>
                <a:spcPts val="0"/>
              </a:spcAft>
              <a:buSzPts val="5200"/>
              <a:buNone/>
            </a:pPr>
            <a:r>
              <a:rPr lang="en" b="1"/>
              <a:t>Th</a:t>
            </a:r>
            <a:endParaRPr/>
          </a:p>
        </p:txBody>
      </p:sp>
      <p:pic>
        <p:nvPicPr>
          <p:cNvPr id="259" name="Google Shape;259;p28"/>
          <p:cNvPicPr preferRelativeResize="0"/>
          <p:nvPr/>
        </p:nvPicPr>
        <p:blipFill>
          <a:blip r:embed="rId7">
            <a:alphaModFix/>
          </a:blip>
          <a:stretch>
            <a:fillRect/>
          </a:stretch>
        </p:blipFill>
        <p:spPr>
          <a:xfrm>
            <a:off x="7609520" y="2786501"/>
            <a:ext cx="1317504" cy="1773550"/>
          </a:xfrm>
          <a:prstGeom prst="rect">
            <a:avLst/>
          </a:prstGeom>
          <a:noFill/>
          <a:ln>
            <a:noFill/>
          </a:ln>
        </p:spPr>
      </p:pic>
      <p:pic>
        <p:nvPicPr>
          <p:cNvPr id="260" name="Google Shape;260;p28" descr="https://lh5.googleusercontent.com/MpEORTj7j-dQpRuMY4WUk0kL7WP8qfd3eXgKyUXCz3YjPnNJhSUKHuYn3ZSiHSGD3X5W9eGcK_4yVbpUZ0qeigjiMEuz1v0TkKFhtWqsmgppMjfcOuC3V8jx4viIloj0l-rTD7m3WzI"/>
          <p:cNvPicPr preferRelativeResize="0"/>
          <p:nvPr/>
        </p:nvPicPr>
        <p:blipFill rotWithShape="1">
          <a:blip r:embed="rId8">
            <a:alphaModFix/>
          </a:blip>
          <a:srcRect/>
          <a:stretch/>
        </p:blipFill>
        <p:spPr>
          <a:xfrm>
            <a:off x="3526150" y="160225"/>
            <a:ext cx="1586175" cy="1926076"/>
          </a:xfrm>
          <a:prstGeom prst="rect">
            <a:avLst/>
          </a:prstGeom>
          <a:noFill/>
          <a:ln>
            <a:noFill/>
          </a:ln>
        </p:spPr>
      </p:pic>
      <p:pic>
        <p:nvPicPr>
          <p:cNvPr id="261" name="Google Shape;261;p28"/>
          <p:cNvPicPr preferRelativeResize="0"/>
          <p:nvPr/>
        </p:nvPicPr>
        <p:blipFill rotWithShape="1">
          <a:blip r:embed="rId9">
            <a:alphaModFix/>
            <a:extLst>
              <a:ext uri="{28A0092B-C50C-407E-A947-70E740481C1C}">
                <a14:useLocalDpi xmlns:a14="http://schemas.microsoft.com/office/drawing/2010/main"/>
              </a:ext>
            </a:extLst>
          </a:blip>
          <a:srcRect/>
          <a:stretch/>
        </p:blipFill>
        <p:spPr>
          <a:xfrm>
            <a:off x="5259650" y="160225"/>
            <a:ext cx="1586175" cy="1926068"/>
          </a:xfrm>
          <a:prstGeom prst="rect">
            <a:avLst/>
          </a:prstGeom>
          <a:noFill/>
          <a:ln>
            <a:noFill/>
          </a:ln>
        </p:spPr>
      </p:pic>
      <p:pic>
        <p:nvPicPr>
          <p:cNvPr id="262" name="Google Shape;262;p28"/>
          <p:cNvPicPr preferRelativeResize="0"/>
          <p:nvPr/>
        </p:nvPicPr>
        <p:blipFill rotWithShape="1">
          <a:blip r:embed="rId10">
            <a:alphaModFix/>
            <a:extLst>
              <a:ext uri="{28A0092B-C50C-407E-A947-70E740481C1C}">
                <a14:useLocalDpi xmlns:a14="http://schemas.microsoft.com/office/drawing/2010/main"/>
              </a:ext>
            </a:extLst>
          </a:blip>
          <a:srcRect/>
          <a:stretch/>
        </p:blipFill>
        <p:spPr>
          <a:xfrm>
            <a:off x="6993150" y="160225"/>
            <a:ext cx="1586175" cy="1926074"/>
          </a:xfrm>
          <a:prstGeom prst="rect">
            <a:avLst/>
          </a:prstGeom>
          <a:noFill/>
          <a:ln>
            <a:noFill/>
          </a:ln>
        </p:spPr>
      </p:pic>
      <p:pic>
        <p:nvPicPr>
          <p:cNvPr id="263" name="Google Shape;263;p28"/>
          <p:cNvPicPr preferRelativeResize="0"/>
          <p:nvPr/>
        </p:nvPicPr>
        <p:blipFill>
          <a:blip r:embed="rId11">
            <a:alphaModFix/>
          </a:blip>
          <a:stretch>
            <a:fillRect/>
          </a:stretch>
        </p:blipFill>
        <p:spPr>
          <a:xfrm>
            <a:off x="1792650" y="160225"/>
            <a:ext cx="1586175" cy="1926075"/>
          </a:xfrm>
          <a:prstGeom prst="rect">
            <a:avLst/>
          </a:prstGeom>
          <a:noFill/>
          <a:ln>
            <a:noFill/>
          </a:ln>
        </p:spPr>
      </p:pic>
      <p:sp>
        <p:nvSpPr>
          <p:cNvPr id="264" name="Google Shape;264;p28"/>
          <p:cNvSpPr txBox="1">
            <a:spLocks noGrp="1"/>
          </p:cNvSpPr>
          <p:nvPr>
            <p:ph type="ctrTitle"/>
          </p:nvPr>
        </p:nvSpPr>
        <p:spPr>
          <a:xfrm>
            <a:off x="1557825" y="4476125"/>
            <a:ext cx="1317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Alumni,</a:t>
            </a:r>
            <a:br>
              <a:rPr lang="en" sz="1800"/>
            </a:br>
            <a:r>
              <a:rPr lang="en" sz="1800"/>
              <a:t>Postdoc </a:t>
            </a:r>
            <a:endParaRPr sz="1800"/>
          </a:p>
        </p:txBody>
      </p:sp>
      <p:sp>
        <p:nvSpPr>
          <p:cNvPr id="265" name="Google Shape;265;p28"/>
          <p:cNvSpPr txBox="1">
            <a:spLocks noGrp="1"/>
          </p:cNvSpPr>
          <p:nvPr>
            <p:ph type="ctrTitle"/>
          </p:nvPr>
        </p:nvSpPr>
        <p:spPr>
          <a:xfrm>
            <a:off x="3035975" y="4476125"/>
            <a:ext cx="1317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Core Director</a:t>
            </a:r>
            <a:endParaRPr sz="1800"/>
          </a:p>
        </p:txBody>
      </p:sp>
      <p:sp>
        <p:nvSpPr>
          <p:cNvPr id="266" name="Google Shape;266;p28"/>
          <p:cNvSpPr txBox="1">
            <a:spLocks noGrp="1"/>
          </p:cNvSpPr>
          <p:nvPr>
            <p:ph type="ctrTitle"/>
          </p:nvPr>
        </p:nvSpPr>
        <p:spPr>
          <a:xfrm>
            <a:off x="4533525" y="4476125"/>
            <a:ext cx="1317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FL Core Analyst </a:t>
            </a:r>
            <a:endParaRPr sz="1800"/>
          </a:p>
        </p:txBody>
      </p:sp>
      <p:sp>
        <p:nvSpPr>
          <p:cNvPr id="267" name="Google Shape;267;p28"/>
          <p:cNvSpPr txBox="1">
            <a:spLocks noGrp="1"/>
          </p:cNvSpPr>
          <p:nvPr>
            <p:ph type="ctrTitle"/>
          </p:nvPr>
        </p:nvSpPr>
        <p:spPr>
          <a:xfrm>
            <a:off x="6100625" y="4476125"/>
            <a:ext cx="1317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CA Core Analyst </a:t>
            </a:r>
            <a:endParaRPr sz="1800"/>
          </a:p>
        </p:txBody>
      </p:sp>
      <p:sp>
        <p:nvSpPr>
          <p:cNvPr id="268" name="Google Shape;268;p28"/>
          <p:cNvSpPr txBox="1">
            <a:spLocks noGrp="1"/>
          </p:cNvSpPr>
          <p:nvPr>
            <p:ph type="ctrTitle"/>
          </p:nvPr>
        </p:nvSpPr>
        <p:spPr>
          <a:xfrm>
            <a:off x="7609525" y="4476125"/>
            <a:ext cx="1317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HPC Director</a:t>
            </a:r>
            <a:endParaRPr sz="1800"/>
          </a:p>
        </p:txBody>
      </p:sp>
      <p:sp>
        <p:nvSpPr>
          <p:cNvPr id="269" name="Google Shape;269;p28"/>
          <p:cNvSpPr txBox="1">
            <a:spLocks noGrp="1"/>
          </p:cNvSpPr>
          <p:nvPr>
            <p:ph type="ctrTitle"/>
          </p:nvPr>
        </p:nvSpPr>
        <p:spPr>
          <a:xfrm>
            <a:off x="1751425" y="1999050"/>
            <a:ext cx="1668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Immunology</a:t>
            </a:r>
            <a:endParaRPr sz="1800"/>
          </a:p>
          <a:p>
            <a:pPr marL="0" lvl="0" indent="0" algn="ctr" rtl="0">
              <a:lnSpc>
                <a:spcPct val="100000"/>
              </a:lnSpc>
              <a:spcBef>
                <a:spcPts val="0"/>
              </a:spcBef>
              <a:spcAft>
                <a:spcPts val="0"/>
              </a:spcAft>
              <a:buSzPts val="2800"/>
              <a:buNone/>
            </a:pPr>
            <a:r>
              <a:rPr lang="en" sz="1800"/>
              <a:t>UCSF</a:t>
            </a:r>
            <a:endParaRPr sz="1800"/>
          </a:p>
        </p:txBody>
      </p:sp>
      <p:sp>
        <p:nvSpPr>
          <p:cNvPr id="270" name="Google Shape;270;p28"/>
          <p:cNvSpPr txBox="1">
            <a:spLocks noGrp="1"/>
          </p:cNvSpPr>
          <p:nvPr>
            <p:ph type="ctrTitle"/>
          </p:nvPr>
        </p:nvSpPr>
        <p:spPr>
          <a:xfrm>
            <a:off x="3484938" y="1999050"/>
            <a:ext cx="1668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Microbiology</a:t>
            </a:r>
            <a:br>
              <a:rPr lang="en" sz="1800"/>
            </a:br>
            <a:r>
              <a:rPr lang="en" sz="1800"/>
              <a:t>NASA</a:t>
            </a:r>
            <a:endParaRPr sz="1800"/>
          </a:p>
        </p:txBody>
      </p:sp>
      <p:sp>
        <p:nvSpPr>
          <p:cNvPr id="271" name="Google Shape;271;p28"/>
          <p:cNvSpPr txBox="1">
            <a:spLocks noGrp="1"/>
          </p:cNvSpPr>
          <p:nvPr>
            <p:ph type="ctrTitle"/>
          </p:nvPr>
        </p:nvSpPr>
        <p:spPr>
          <a:xfrm>
            <a:off x="5259663" y="1999050"/>
            <a:ext cx="1668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Genomics</a:t>
            </a:r>
            <a:br>
              <a:rPr lang="en" sz="1800"/>
            </a:br>
            <a:r>
              <a:rPr lang="en" sz="1800"/>
              <a:t>NIH</a:t>
            </a:r>
            <a:endParaRPr sz="1800"/>
          </a:p>
        </p:txBody>
      </p:sp>
      <p:sp>
        <p:nvSpPr>
          <p:cNvPr id="272" name="Google Shape;272;p28"/>
          <p:cNvSpPr txBox="1">
            <a:spLocks noGrp="1"/>
          </p:cNvSpPr>
          <p:nvPr>
            <p:ph type="ctrTitle"/>
          </p:nvPr>
        </p:nvSpPr>
        <p:spPr>
          <a:xfrm>
            <a:off x="6951913" y="1999050"/>
            <a:ext cx="1668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Modeling</a:t>
            </a:r>
            <a:endParaRPr sz="1800"/>
          </a:p>
          <a:p>
            <a:pPr marL="0" lvl="0" indent="0" algn="ctr" rtl="0">
              <a:lnSpc>
                <a:spcPct val="100000"/>
              </a:lnSpc>
              <a:spcBef>
                <a:spcPts val="0"/>
              </a:spcBef>
              <a:spcAft>
                <a:spcPts val="0"/>
              </a:spcAft>
              <a:buSzPts val="2800"/>
              <a:buNone/>
            </a:pPr>
            <a:r>
              <a:rPr lang="en" sz="1800"/>
              <a:t>Fresno State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9"/>
          <p:cNvSpPr/>
          <p:nvPr/>
        </p:nvSpPr>
        <p:spPr>
          <a:xfrm>
            <a:off x="311700" y="347100"/>
            <a:ext cx="8520600" cy="44493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9"/>
          <p:cNvSpPr txBox="1">
            <a:spLocks noGrp="1"/>
          </p:cNvSpPr>
          <p:nvPr>
            <p:ph type="title"/>
          </p:nvPr>
        </p:nvSpPr>
        <p:spPr>
          <a:xfrm>
            <a:off x="311700" y="1779050"/>
            <a:ext cx="8520600" cy="85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a:solidFill>
                  <a:srgbClr val="434343"/>
                </a:solidFill>
              </a:rPr>
              <a:t>Notes and Q&amp;A</a:t>
            </a:r>
            <a:endParaRPr b="1">
              <a:solidFill>
                <a:srgbClr val="434343"/>
              </a:solidFill>
            </a:endParaRPr>
          </a:p>
          <a:p>
            <a:pPr marL="0" lvl="0" indent="0" algn="ctr" rtl="0">
              <a:lnSpc>
                <a:spcPct val="100000"/>
              </a:lnSpc>
              <a:spcBef>
                <a:spcPts val="0"/>
              </a:spcBef>
              <a:spcAft>
                <a:spcPts val="0"/>
              </a:spcAft>
              <a:buSzPts val="2800"/>
              <a:buNone/>
            </a:pPr>
            <a:br>
              <a:rPr lang="en" b="1">
                <a:solidFill>
                  <a:srgbClr val="434343"/>
                </a:solidFill>
              </a:rPr>
            </a:br>
            <a:br>
              <a:rPr lang="en" b="1">
                <a:solidFill>
                  <a:srgbClr val="434343"/>
                </a:solidFill>
              </a:rPr>
            </a:br>
            <a:br>
              <a:rPr lang="en" b="1">
                <a:solidFill>
                  <a:srgbClr val="434343"/>
                </a:solidFill>
              </a:rPr>
            </a:br>
            <a:endParaRPr b="1">
              <a:solidFill>
                <a:srgbClr val="434343"/>
              </a:solidFill>
            </a:endParaRPr>
          </a:p>
          <a:p>
            <a:pPr marL="0" lvl="0" indent="0" algn="l" rtl="0">
              <a:lnSpc>
                <a:spcPct val="100000"/>
              </a:lnSpc>
              <a:spcBef>
                <a:spcPts val="0"/>
              </a:spcBef>
              <a:spcAft>
                <a:spcPts val="0"/>
              </a:spcAft>
              <a:buNone/>
            </a:pPr>
            <a:endParaRPr sz="2200">
              <a:solidFill>
                <a:srgbClr val="434343"/>
              </a:solidFill>
            </a:endParaRPr>
          </a:p>
          <a:p>
            <a:pPr marL="0" lvl="0" indent="0" algn="ctr" rtl="0">
              <a:lnSpc>
                <a:spcPct val="100000"/>
              </a:lnSpc>
              <a:spcBef>
                <a:spcPts val="0"/>
              </a:spcBef>
              <a:spcAft>
                <a:spcPts val="0"/>
              </a:spcAft>
              <a:buSzPts val="2800"/>
              <a:buNone/>
            </a:pPr>
            <a:br>
              <a:rPr lang="en" b="1">
                <a:solidFill>
                  <a:srgbClr val="434343"/>
                </a:solidFill>
              </a:rPr>
            </a:br>
            <a:endParaRPr b="1">
              <a:solidFill>
                <a:srgbClr val="434343"/>
              </a:solidFill>
            </a:endParaRPr>
          </a:p>
        </p:txBody>
      </p:sp>
      <p:sp>
        <p:nvSpPr>
          <p:cNvPr id="279" name="Google Shape;27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80" name="Google Shape;280;p29"/>
          <p:cNvSpPr txBox="1"/>
          <p:nvPr/>
        </p:nvSpPr>
        <p:spPr>
          <a:xfrm>
            <a:off x="391450" y="3749325"/>
            <a:ext cx="6516000" cy="30000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434343"/>
              </a:buClr>
              <a:buSzPts val="2200"/>
              <a:buChar char="-"/>
            </a:pPr>
            <a:r>
              <a:rPr lang="en" sz="2200">
                <a:solidFill>
                  <a:srgbClr val="434343"/>
                </a:solidFill>
              </a:rPr>
              <a:t>What you’d like to hear from panelists</a:t>
            </a:r>
            <a:endParaRPr sz="2200">
              <a:solidFill>
                <a:srgbClr val="434343"/>
              </a:solidFill>
            </a:endParaRPr>
          </a:p>
          <a:p>
            <a:pPr marL="457200" lvl="0" indent="-368300" algn="l" rtl="0">
              <a:spcBef>
                <a:spcPts val="0"/>
              </a:spcBef>
              <a:spcAft>
                <a:spcPts val="0"/>
              </a:spcAft>
              <a:buClr>
                <a:srgbClr val="434343"/>
              </a:buClr>
              <a:buSzPts val="2200"/>
              <a:buChar char="-"/>
            </a:pPr>
            <a:r>
              <a:rPr lang="en" sz="2200">
                <a:solidFill>
                  <a:srgbClr val="434343"/>
                </a:solidFill>
              </a:rPr>
              <a:t>Capstone (presentation dates)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67" name="Google Shape;67;p15"/>
          <p:cNvPicPr preferRelativeResize="0"/>
          <p:nvPr/>
        </p:nvPicPr>
        <p:blipFill rotWithShape="1">
          <a:blip r:embed="rId3">
            <a:alphaModFix/>
            <a:extLst>
              <a:ext uri="{28A0092B-C50C-407E-A947-70E740481C1C}">
                <a14:useLocalDpi xmlns:a14="http://schemas.microsoft.com/office/drawing/2010/main"/>
              </a:ext>
            </a:extLst>
          </a:blip>
          <a:srcRect t="5793" r="11410"/>
          <a:stretch/>
        </p:blipFill>
        <p:spPr>
          <a:xfrm>
            <a:off x="2468775" y="718075"/>
            <a:ext cx="6127500" cy="4207200"/>
          </a:xfrm>
          <a:prstGeom prst="rect">
            <a:avLst/>
          </a:prstGeom>
          <a:noFill/>
          <a:ln>
            <a:noFill/>
          </a:ln>
        </p:spPr>
      </p:pic>
      <p:sp>
        <p:nvSpPr>
          <p:cNvPr id="68" name="Google Shape;68;p15"/>
          <p:cNvSpPr txBox="1">
            <a:spLocks noGrp="1"/>
          </p:cNvSpPr>
          <p:nvPr>
            <p:ph type="title"/>
          </p:nvPr>
        </p:nvSpPr>
        <p:spPr>
          <a:xfrm>
            <a:off x="75675" y="774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does it mean to do bioinformatics?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1664600" y="2664413"/>
            <a:ext cx="1078125" cy="1078125"/>
          </a:xfrm>
          <a:prstGeom prst="rect">
            <a:avLst/>
          </a:prstGeom>
          <a:noFill/>
          <a:ln>
            <a:noFill/>
          </a:ln>
        </p:spPr>
      </p:pic>
      <p:pic>
        <p:nvPicPr>
          <p:cNvPr id="74" name="Google Shape;74;p16"/>
          <p:cNvPicPr preferRelativeResize="0"/>
          <p:nvPr/>
        </p:nvPicPr>
        <p:blipFill>
          <a:blip r:embed="rId4">
            <a:alphaModFix/>
          </a:blip>
          <a:stretch>
            <a:fillRect/>
          </a:stretch>
        </p:blipFill>
        <p:spPr>
          <a:xfrm>
            <a:off x="1120275" y="3742550"/>
            <a:ext cx="1481549" cy="833375"/>
          </a:xfrm>
          <a:prstGeom prst="rect">
            <a:avLst/>
          </a:prstGeom>
          <a:noFill/>
          <a:ln>
            <a:noFill/>
          </a:ln>
        </p:spPr>
      </p:pic>
      <p:grpSp>
        <p:nvGrpSpPr>
          <p:cNvPr id="75" name="Google Shape;75;p16"/>
          <p:cNvGrpSpPr/>
          <p:nvPr/>
        </p:nvGrpSpPr>
        <p:grpSpPr>
          <a:xfrm>
            <a:off x="424763" y="247692"/>
            <a:ext cx="3730264" cy="2416731"/>
            <a:chOff x="313950" y="304750"/>
            <a:chExt cx="4876800" cy="3159125"/>
          </a:xfrm>
        </p:grpSpPr>
        <p:pic>
          <p:nvPicPr>
            <p:cNvPr id="76" name="Google Shape;76;p16"/>
            <p:cNvPicPr preferRelativeResize="0"/>
            <p:nvPr/>
          </p:nvPicPr>
          <p:blipFill>
            <a:blip r:embed="rId5">
              <a:alphaModFix/>
            </a:blip>
            <a:stretch>
              <a:fillRect/>
            </a:stretch>
          </p:blipFill>
          <p:spPr>
            <a:xfrm>
              <a:off x="313950" y="1930350"/>
              <a:ext cx="4876800" cy="1533525"/>
            </a:xfrm>
            <a:prstGeom prst="rect">
              <a:avLst/>
            </a:prstGeom>
            <a:noFill/>
            <a:ln>
              <a:noFill/>
            </a:ln>
          </p:spPr>
        </p:pic>
        <p:pic>
          <p:nvPicPr>
            <p:cNvPr id="77" name="Google Shape;77;p16"/>
            <p:cNvPicPr preferRelativeResize="0"/>
            <p:nvPr/>
          </p:nvPicPr>
          <p:blipFill>
            <a:blip r:embed="rId6">
              <a:alphaModFix/>
            </a:blip>
            <a:stretch>
              <a:fillRect/>
            </a:stretch>
          </p:blipFill>
          <p:spPr>
            <a:xfrm>
              <a:off x="313950" y="304750"/>
              <a:ext cx="4876800" cy="1625600"/>
            </a:xfrm>
            <a:prstGeom prst="rect">
              <a:avLst/>
            </a:prstGeom>
            <a:noFill/>
            <a:ln>
              <a:noFill/>
            </a:ln>
          </p:spPr>
        </p:pic>
        <p:sp>
          <p:nvSpPr>
            <p:cNvPr id="78" name="Google Shape;78;p16"/>
            <p:cNvSpPr/>
            <p:nvPr/>
          </p:nvSpPr>
          <p:spPr>
            <a:xfrm>
              <a:off x="313950" y="304750"/>
              <a:ext cx="4876800" cy="3159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 name="Google Shape;79;p16"/>
          <p:cNvPicPr preferRelativeResize="0"/>
          <p:nvPr/>
        </p:nvPicPr>
        <p:blipFill>
          <a:blip r:embed="rId7">
            <a:alphaModFix/>
          </a:blip>
          <a:stretch>
            <a:fillRect/>
          </a:stretch>
        </p:blipFill>
        <p:spPr>
          <a:xfrm>
            <a:off x="2877600" y="2830699"/>
            <a:ext cx="1745250" cy="1745225"/>
          </a:xfrm>
          <a:prstGeom prst="rect">
            <a:avLst/>
          </a:prstGeom>
          <a:noFill/>
          <a:ln>
            <a:noFill/>
          </a:ln>
        </p:spPr>
      </p:pic>
      <p:sp>
        <p:nvSpPr>
          <p:cNvPr id="80" name="Google Shape;80;p16"/>
          <p:cNvSpPr txBox="1"/>
          <p:nvPr/>
        </p:nvSpPr>
        <p:spPr>
          <a:xfrm>
            <a:off x="574475" y="466638"/>
            <a:ext cx="14130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Yangzhou City</a:t>
            </a:r>
            <a:endParaRPr b="1"/>
          </a:p>
        </p:txBody>
      </p:sp>
      <p:pic>
        <p:nvPicPr>
          <p:cNvPr id="81" name="Google Shape;81;p16"/>
          <p:cNvPicPr preferRelativeResize="0"/>
          <p:nvPr/>
        </p:nvPicPr>
        <p:blipFill>
          <a:blip r:embed="rId8">
            <a:alphaModFix/>
          </a:blip>
          <a:stretch>
            <a:fillRect/>
          </a:stretch>
        </p:blipFill>
        <p:spPr>
          <a:xfrm>
            <a:off x="2210758" y="317676"/>
            <a:ext cx="1928677" cy="1866910"/>
          </a:xfrm>
          <a:prstGeom prst="rect">
            <a:avLst/>
          </a:prstGeom>
          <a:noFill/>
          <a:ln>
            <a:noFill/>
          </a:ln>
        </p:spPr>
      </p:pic>
      <p:sp>
        <p:nvSpPr>
          <p:cNvPr id="82" name="Google Shape;82;p16"/>
          <p:cNvSpPr txBox="1"/>
          <p:nvPr/>
        </p:nvSpPr>
        <p:spPr>
          <a:xfrm>
            <a:off x="4561800" y="180863"/>
            <a:ext cx="4489800" cy="31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Fig.1:</a:t>
            </a:r>
            <a:r>
              <a:rPr lang="en"/>
              <a:t> (A) I was born in Yangzhou city, China. My mom is a math teacher, and my dad teaches computer science. (B) I learned some basic programming with my dad, some more programming in high school &amp; later in college as well. I never thought I would need to use it for anything other than getting a few more credits and As. (C) I loved every science subject: math, physics, chemistry, biology. At the end of high school, it was difficult for me to determine which subject I liked more. My parents bought me a microscope when I was 10 yo; maybe that contributed to my interest in bioscience (which became my major in college).</a:t>
            </a:r>
            <a:endParaRPr/>
          </a:p>
        </p:txBody>
      </p:sp>
      <p:sp>
        <p:nvSpPr>
          <p:cNvPr id="83" name="Google Shape;83;p16"/>
          <p:cNvSpPr txBox="1"/>
          <p:nvPr/>
        </p:nvSpPr>
        <p:spPr>
          <a:xfrm>
            <a:off x="92375" y="104663"/>
            <a:ext cx="3324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A</a:t>
            </a:r>
            <a:endParaRPr sz="1600"/>
          </a:p>
        </p:txBody>
      </p:sp>
      <p:sp>
        <p:nvSpPr>
          <p:cNvPr id="84" name="Google Shape;84;p16"/>
          <p:cNvSpPr txBox="1"/>
          <p:nvPr/>
        </p:nvSpPr>
        <p:spPr>
          <a:xfrm>
            <a:off x="92375" y="2664413"/>
            <a:ext cx="3324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B</a:t>
            </a:r>
            <a:endParaRPr sz="1600"/>
          </a:p>
        </p:txBody>
      </p:sp>
      <p:sp>
        <p:nvSpPr>
          <p:cNvPr id="85" name="Google Shape;85;p16"/>
          <p:cNvSpPr txBox="1"/>
          <p:nvPr/>
        </p:nvSpPr>
        <p:spPr>
          <a:xfrm>
            <a:off x="2701100" y="2664413"/>
            <a:ext cx="3324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C</a:t>
            </a:r>
            <a:endParaRPr sz="1600"/>
          </a:p>
        </p:txBody>
      </p:sp>
      <p:sp>
        <p:nvSpPr>
          <p:cNvPr id="86" name="Google Shape;86;p16"/>
          <p:cNvSpPr txBox="1"/>
          <p:nvPr/>
        </p:nvSpPr>
        <p:spPr>
          <a:xfrm>
            <a:off x="156975" y="4575925"/>
            <a:ext cx="4330800" cy="5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Figure 1. Back in the 90s. Computer + bioscience was not a thing, as far as I know.</a:t>
            </a:r>
            <a:endParaRPr/>
          </a:p>
        </p:txBody>
      </p:sp>
      <p:pic>
        <p:nvPicPr>
          <p:cNvPr id="87" name="Google Shape;87;p16"/>
          <p:cNvPicPr preferRelativeResize="0"/>
          <p:nvPr/>
        </p:nvPicPr>
        <p:blipFill>
          <a:blip r:embed="rId9">
            <a:alphaModFix/>
          </a:blip>
          <a:stretch>
            <a:fillRect/>
          </a:stretch>
        </p:blipFill>
        <p:spPr>
          <a:xfrm>
            <a:off x="424776" y="2830685"/>
            <a:ext cx="1413000" cy="1406073"/>
          </a:xfrm>
          <a:prstGeom prst="rect">
            <a:avLst/>
          </a:prstGeom>
          <a:noFill/>
          <a:ln>
            <a:noFill/>
          </a:ln>
        </p:spPr>
      </p:pic>
      <p:pic>
        <p:nvPicPr>
          <p:cNvPr id="88" name="Google Shape;88;p16"/>
          <p:cNvPicPr preferRelativeResize="0"/>
          <p:nvPr/>
        </p:nvPicPr>
        <p:blipFill>
          <a:blip r:embed="rId10">
            <a:alphaModFix/>
          </a:blip>
          <a:stretch>
            <a:fillRect/>
          </a:stretch>
        </p:blipFill>
        <p:spPr>
          <a:xfrm>
            <a:off x="2077022" y="3369012"/>
            <a:ext cx="1250604" cy="715350"/>
          </a:xfrm>
          <a:prstGeom prst="rect">
            <a:avLst/>
          </a:prstGeom>
          <a:noFill/>
          <a:ln>
            <a:noFill/>
          </a:ln>
        </p:spPr>
      </p:pic>
      <p:sp>
        <p:nvSpPr>
          <p:cNvPr id="89" name="Google Shape;89;p16"/>
          <p:cNvSpPr txBox="1"/>
          <p:nvPr/>
        </p:nvSpPr>
        <p:spPr>
          <a:xfrm>
            <a:off x="6752400" y="4801225"/>
            <a:ext cx="2391600" cy="34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rgbClr val="434343"/>
                </a:solidFill>
              </a:rPr>
              <a:t>Huitian (Yolanda) Diao</a:t>
            </a:r>
            <a:endParaRPr b="1">
              <a:solidFill>
                <a:srgbClr val="434343"/>
              </a:solidFill>
            </a:endParaRPr>
          </a:p>
        </p:txBody>
      </p:sp>
      <p:sp>
        <p:nvSpPr>
          <p:cNvPr id="90" name="Google Shape;90;p16"/>
          <p:cNvSpPr txBox="1"/>
          <p:nvPr/>
        </p:nvSpPr>
        <p:spPr>
          <a:xfrm>
            <a:off x="6752400" y="4801225"/>
            <a:ext cx="2391600" cy="34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rgbClr val="A64D79"/>
                </a:solidFill>
              </a:rPr>
              <a:t>Huitian (Yolanda) Diao</a:t>
            </a:r>
            <a:endParaRPr b="1">
              <a:solidFill>
                <a:srgbClr val="A64D7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p17"/>
          <p:cNvGrpSpPr/>
          <p:nvPr/>
        </p:nvGrpSpPr>
        <p:grpSpPr>
          <a:xfrm>
            <a:off x="294845" y="2193225"/>
            <a:ext cx="2324230" cy="1699026"/>
            <a:chOff x="347970" y="198575"/>
            <a:chExt cx="2324230" cy="1699026"/>
          </a:xfrm>
        </p:grpSpPr>
        <p:pic>
          <p:nvPicPr>
            <p:cNvPr id="96" name="Google Shape;96;p17"/>
            <p:cNvPicPr preferRelativeResize="0"/>
            <p:nvPr/>
          </p:nvPicPr>
          <p:blipFill>
            <a:blip r:embed="rId3">
              <a:alphaModFix/>
            </a:blip>
            <a:stretch>
              <a:fillRect/>
            </a:stretch>
          </p:blipFill>
          <p:spPr>
            <a:xfrm>
              <a:off x="1408275" y="212376"/>
              <a:ext cx="1263925" cy="1685226"/>
            </a:xfrm>
            <a:prstGeom prst="rect">
              <a:avLst/>
            </a:prstGeom>
            <a:noFill/>
            <a:ln>
              <a:noFill/>
            </a:ln>
          </p:spPr>
        </p:pic>
        <p:pic>
          <p:nvPicPr>
            <p:cNvPr id="97" name="Google Shape;97;p17"/>
            <p:cNvPicPr preferRelativeResize="0"/>
            <p:nvPr/>
          </p:nvPicPr>
          <p:blipFill>
            <a:blip r:embed="rId4">
              <a:alphaModFix/>
            </a:blip>
            <a:stretch>
              <a:fillRect/>
            </a:stretch>
          </p:blipFill>
          <p:spPr>
            <a:xfrm>
              <a:off x="347970" y="212375"/>
              <a:ext cx="1060306" cy="1685224"/>
            </a:xfrm>
            <a:prstGeom prst="rect">
              <a:avLst/>
            </a:prstGeom>
            <a:noFill/>
            <a:ln>
              <a:noFill/>
            </a:ln>
          </p:spPr>
        </p:pic>
        <p:sp>
          <p:nvSpPr>
            <p:cNvPr id="98" name="Google Shape;98;p17"/>
            <p:cNvSpPr/>
            <p:nvPr/>
          </p:nvSpPr>
          <p:spPr>
            <a:xfrm>
              <a:off x="347975" y="198575"/>
              <a:ext cx="2320800" cy="1685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9" name="Google Shape;99;p17"/>
          <p:cNvPicPr preferRelativeResize="0"/>
          <p:nvPr/>
        </p:nvPicPr>
        <p:blipFill>
          <a:blip r:embed="rId5">
            <a:alphaModFix/>
          </a:blip>
          <a:stretch>
            <a:fillRect/>
          </a:stretch>
        </p:blipFill>
        <p:spPr>
          <a:xfrm>
            <a:off x="4708450" y="271713"/>
            <a:ext cx="1203473" cy="1699025"/>
          </a:xfrm>
          <a:prstGeom prst="rect">
            <a:avLst/>
          </a:prstGeom>
          <a:noFill/>
          <a:ln>
            <a:noFill/>
          </a:ln>
        </p:spPr>
      </p:pic>
      <p:pic>
        <p:nvPicPr>
          <p:cNvPr id="100" name="Google Shape;100;p17"/>
          <p:cNvPicPr preferRelativeResize="0"/>
          <p:nvPr/>
        </p:nvPicPr>
        <p:blipFill>
          <a:blip r:embed="rId6">
            <a:alphaModFix/>
          </a:blip>
          <a:stretch>
            <a:fillRect/>
          </a:stretch>
        </p:blipFill>
        <p:spPr>
          <a:xfrm>
            <a:off x="294850" y="328053"/>
            <a:ext cx="2324224" cy="1586372"/>
          </a:xfrm>
          <a:prstGeom prst="rect">
            <a:avLst/>
          </a:prstGeom>
          <a:noFill/>
          <a:ln>
            <a:noFill/>
          </a:ln>
        </p:spPr>
      </p:pic>
      <p:sp>
        <p:nvSpPr>
          <p:cNvPr id="101" name="Google Shape;101;p17"/>
          <p:cNvSpPr/>
          <p:nvPr/>
        </p:nvSpPr>
        <p:spPr>
          <a:xfrm rot="-3189778" flipH="1">
            <a:off x="708914" y="609547"/>
            <a:ext cx="313740" cy="23058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rot="-3189778" flipH="1">
            <a:off x="1081514" y="1066697"/>
            <a:ext cx="313740" cy="23058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rot="3985627" flipH="1">
            <a:off x="690987" y="2646303"/>
            <a:ext cx="313566" cy="230408"/>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7"/>
          <p:cNvPicPr preferRelativeResize="0"/>
          <p:nvPr/>
        </p:nvPicPr>
        <p:blipFill>
          <a:blip r:embed="rId7">
            <a:alphaModFix/>
          </a:blip>
          <a:stretch>
            <a:fillRect/>
          </a:stretch>
        </p:blipFill>
        <p:spPr>
          <a:xfrm>
            <a:off x="2882203" y="328050"/>
            <a:ext cx="1632429" cy="1586375"/>
          </a:xfrm>
          <a:prstGeom prst="rect">
            <a:avLst/>
          </a:prstGeom>
          <a:noFill/>
          <a:ln>
            <a:noFill/>
          </a:ln>
        </p:spPr>
      </p:pic>
      <p:pic>
        <p:nvPicPr>
          <p:cNvPr id="105" name="Google Shape;105;p17"/>
          <p:cNvPicPr preferRelativeResize="0"/>
          <p:nvPr/>
        </p:nvPicPr>
        <p:blipFill>
          <a:blip r:embed="rId8">
            <a:alphaModFix/>
          </a:blip>
          <a:stretch>
            <a:fillRect/>
          </a:stretch>
        </p:blipFill>
        <p:spPr>
          <a:xfrm>
            <a:off x="3507049" y="919522"/>
            <a:ext cx="953800" cy="715350"/>
          </a:xfrm>
          <a:prstGeom prst="rect">
            <a:avLst/>
          </a:prstGeom>
          <a:noFill/>
          <a:ln>
            <a:noFill/>
          </a:ln>
        </p:spPr>
      </p:pic>
      <p:sp>
        <p:nvSpPr>
          <p:cNvPr id="106" name="Google Shape;106;p17"/>
          <p:cNvSpPr/>
          <p:nvPr/>
        </p:nvSpPr>
        <p:spPr>
          <a:xfrm rot="-3189778" flipH="1">
            <a:off x="4043789" y="840497"/>
            <a:ext cx="313740" cy="23058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p:nvPr/>
        </p:nvSpPr>
        <p:spPr>
          <a:xfrm>
            <a:off x="294850" y="3948450"/>
            <a:ext cx="5581500" cy="8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Figure 2. The modern days. Finding the research field to pursue was a confusing &amp; challenging journey. But I believe immunology &amp; bioinformatics is the way to go!</a:t>
            </a:r>
            <a:endParaRPr/>
          </a:p>
        </p:txBody>
      </p:sp>
      <p:sp>
        <p:nvSpPr>
          <p:cNvPr id="108" name="Google Shape;108;p17"/>
          <p:cNvSpPr txBox="1"/>
          <p:nvPr/>
        </p:nvSpPr>
        <p:spPr>
          <a:xfrm>
            <a:off x="0" y="76963"/>
            <a:ext cx="3324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A</a:t>
            </a:r>
            <a:endParaRPr sz="1600"/>
          </a:p>
        </p:txBody>
      </p:sp>
      <p:sp>
        <p:nvSpPr>
          <p:cNvPr id="109" name="Google Shape;109;p17"/>
          <p:cNvSpPr txBox="1"/>
          <p:nvPr/>
        </p:nvSpPr>
        <p:spPr>
          <a:xfrm>
            <a:off x="0" y="1914413"/>
            <a:ext cx="3324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B</a:t>
            </a:r>
            <a:endParaRPr sz="1600"/>
          </a:p>
        </p:txBody>
      </p:sp>
      <p:sp>
        <p:nvSpPr>
          <p:cNvPr id="110" name="Google Shape;110;p17"/>
          <p:cNvSpPr txBox="1"/>
          <p:nvPr/>
        </p:nvSpPr>
        <p:spPr>
          <a:xfrm>
            <a:off x="4590825" y="76963"/>
            <a:ext cx="3324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D</a:t>
            </a:r>
            <a:endParaRPr sz="1600"/>
          </a:p>
        </p:txBody>
      </p:sp>
      <p:sp>
        <p:nvSpPr>
          <p:cNvPr id="111" name="Google Shape;111;p17"/>
          <p:cNvSpPr txBox="1"/>
          <p:nvPr/>
        </p:nvSpPr>
        <p:spPr>
          <a:xfrm>
            <a:off x="2584438" y="76963"/>
            <a:ext cx="3324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C</a:t>
            </a:r>
            <a:endParaRPr sz="1600"/>
          </a:p>
        </p:txBody>
      </p:sp>
      <p:pic>
        <p:nvPicPr>
          <p:cNvPr id="112" name="Google Shape;112;p17"/>
          <p:cNvPicPr preferRelativeResize="0"/>
          <p:nvPr/>
        </p:nvPicPr>
        <p:blipFill>
          <a:blip r:embed="rId9">
            <a:alphaModFix/>
          </a:blip>
          <a:stretch>
            <a:fillRect/>
          </a:stretch>
        </p:blipFill>
        <p:spPr>
          <a:xfrm>
            <a:off x="2988425" y="2193225"/>
            <a:ext cx="2887927" cy="1699025"/>
          </a:xfrm>
          <a:prstGeom prst="rect">
            <a:avLst/>
          </a:prstGeom>
          <a:noFill/>
          <a:ln>
            <a:noFill/>
          </a:ln>
        </p:spPr>
      </p:pic>
      <p:sp>
        <p:nvSpPr>
          <p:cNvPr id="113" name="Google Shape;113;p17"/>
          <p:cNvSpPr txBox="1"/>
          <p:nvPr/>
        </p:nvSpPr>
        <p:spPr>
          <a:xfrm>
            <a:off x="2584450" y="1914413"/>
            <a:ext cx="3324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E</a:t>
            </a:r>
            <a:endParaRPr sz="1600"/>
          </a:p>
        </p:txBody>
      </p:sp>
      <p:sp>
        <p:nvSpPr>
          <p:cNvPr id="114" name="Google Shape;114;p17"/>
          <p:cNvSpPr txBox="1"/>
          <p:nvPr/>
        </p:nvSpPr>
        <p:spPr>
          <a:xfrm>
            <a:off x="3270338" y="2193225"/>
            <a:ext cx="23241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ONE DOES NOT SIMPLY</a:t>
            </a:r>
            <a:endParaRPr b="1">
              <a:solidFill>
                <a:srgbClr val="FFFFFF"/>
              </a:solidFill>
            </a:endParaRPr>
          </a:p>
        </p:txBody>
      </p:sp>
      <p:sp>
        <p:nvSpPr>
          <p:cNvPr id="115" name="Google Shape;115;p17"/>
          <p:cNvSpPr txBox="1"/>
          <p:nvPr/>
        </p:nvSpPr>
        <p:spPr>
          <a:xfrm>
            <a:off x="3270350" y="3359750"/>
            <a:ext cx="2324100" cy="5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rPr>
              <a:t>STUDY IMMUNOLOGY WITHOUT NGS</a:t>
            </a:r>
            <a:endParaRPr b="1">
              <a:solidFill>
                <a:srgbClr val="FFFFFF"/>
              </a:solidFill>
            </a:endParaRPr>
          </a:p>
        </p:txBody>
      </p:sp>
      <p:sp>
        <p:nvSpPr>
          <p:cNvPr id="116" name="Google Shape;116;p17"/>
          <p:cNvSpPr txBox="1"/>
          <p:nvPr/>
        </p:nvSpPr>
        <p:spPr>
          <a:xfrm>
            <a:off x="5911925" y="135900"/>
            <a:ext cx="3232200" cy="48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Fig.2:</a:t>
            </a:r>
            <a:r>
              <a:rPr lang="en"/>
              <a:t> (A, B) I went off to college far away from home to make my parents proud empty nesters. There I shuffled between different research labs. Even in bioscience there were so many fascinating subjects, it was hard for me to find a direction again. I obtained a scholarship to do research in forestry in Hokkaido University for one year. Then I took a gap year at Peking University in Dept of Immunology, where I decided that immunology is my true passion. (C) I came to Jupyter ? / Jupiter Florida: an interesting place with many palm trees. (D) Immunology is extremely hard, it took me years to understand that nobody actually understands it. (E) Yeah, it’s 21st century you simply can’t do immunology without bioinformatics. I had no experience with R / Python before, so it all started here at Scripps Research!</a:t>
            </a:r>
            <a:endParaRPr/>
          </a:p>
        </p:txBody>
      </p:sp>
      <p:sp>
        <p:nvSpPr>
          <p:cNvPr id="117" name="Google Shape;117;p17"/>
          <p:cNvSpPr txBox="1"/>
          <p:nvPr/>
        </p:nvSpPr>
        <p:spPr>
          <a:xfrm>
            <a:off x="1266550" y="745725"/>
            <a:ext cx="10305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College</a:t>
            </a:r>
            <a:endParaRPr b="1">
              <a:solidFill>
                <a:srgbClr val="FF0000"/>
              </a:solidFill>
            </a:endParaRPr>
          </a:p>
        </p:txBody>
      </p:sp>
      <p:sp>
        <p:nvSpPr>
          <p:cNvPr id="118" name="Google Shape;118;p17"/>
          <p:cNvSpPr txBox="1"/>
          <p:nvPr/>
        </p:nvSpPr>
        <p:spPr>
          <a:xfrm>
            <a:off x="1053950" y="328050"/>
            <a:ext cx="10305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Gap year</a:t>
            </a:r>
            <a:endParaRPr b="1">
              <a:solidFill>
                <a:srgbClr val="FF0000"/>
              </a:solidFill>
            </a:endParaRPr>
          </a:p>
        </p:txBody>
      </p:sp>
      <p:sp>
        <p:nvSpPr>
          <p:cNvPr id="119" name="Google Shape;119;p17"/>
          <p:cNvSpPr txBox="1"/>
          <p:nvPr/>
        </p:nvSpPr>
        <p:spPr>
          <a:xfrm>
            <a:off x="404600" y="2792562"/>
            <a:ext cx="11628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Exchange researcher</a:t>
            </a:r>
            <a:endParaRPr b="1">
              <a:solidFill>
                <a:srgbClr val="FF0000"/>
              </a:solidFill>
            </a:endParaRPr>
          </a:p>
        </p:txBody>
      </p:sp>
      <p:pic>
        <p:nvPicPr>
          <p:cNvPr id="120" name="Google Shape;120;p17"/>
          <p:cNvPicPr preferRelativeResize="0"/>
          <p:nvPr/>
        </p:nvPicPr>
        <p:blipFill>
          <a:blip r:embed="rId10">
            <a:alphaModFix/>
          </a:blip>
          <a:stretch>
            <a:fillRect/>
          </a:stretch>
        </p:blipFill>
        <p:spPr>
          <a:xfrm>
            <a:off x="1368472" y="1187749"/>
            <a:ext cx="1250604" cy="715350"/>
          </a:xfrm>
          <a:prstGeom prst="rect">
            <a:avLst/>
          </a:prstGeom>
          <a:noFill/>
          <a:ln>
            <a:noFill/>
          </a:ln>
        </p:spPr>
      </p:pic>
      <p:sp>
        <p:nvSpPr>
          <p:cNvPr id="121" name="Google Shape;121;p17"/>
          <p:cNvSpPr txBox="1"/>
          <p:nvPr/>
        </p:nvSpPr>
        <p:spPr>
          <a:xfrm>
            <a:off x="6752400" y="4801225"/>
            <a:ext cx="2391600" cy="34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rgbClr val="A64D79"/>
                </a:solidFill>
              </a:rPr>
              <a:t>Huitian (Yolanda) Diao</a:t>
            </a:r>
            <a:endParaRPr b="1">
              <a:solidFill>
                <a:srgbClr val="A64D7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p:nvPr/>
        </p:nvSpPr>
        <p:spPr>
          <a:xfrm>
            <a:off x="390675" y="3884650"/>
            <a:ext cx="1640400" cy="988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700"/>
              <a:t>Random acts of programming</a:t>
            </a:r>
            <a:endParaRPr sz="1700"/>
          </a:p>
        </p:txBody>
      </p:sp>
      <p:sp>
        <p:nvSpPr>
          <p:cNvPr id="127" name="Google Shape;127;p18"/>
          <p:cNvSpPr txBox="1"/>
          <p:nvPr/>
        </p:nvSpPr>
        <p:spPr>
          <a:xfrm>
            <a:off x="3612053" y="3884650"/>
            <a:ext cx="1361400" cy="988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a:t>Su Lab</a:t>
            </a:r>
            <a:endParaRPr sz="2000"/>
          </a:p>
        </p:txBody>
      </p:sp>
      <p:sp>
        <p:nvSpPr>
          <p:cNvPr id="128" name="Google Shape;128;p18"/>
          <p:cNvSpPr txBox="1"/>
          <p:nvPr/>
        </p:nvSpPr>
        <p:spPr>
          <a:xfrm>
            <a:off x="4973322" y="3884650"/>
            <a:ext cx="3780000" cy="988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a:t>Andersen Lab + Su Lab</a:t>
            </a:r>
            <a:endParaRPr sz="2000"/>
          </a:p>
        </p:txBody>
      </p:sp>
      <p:sp>
        <p:nvSpPr>
          <p:cNvPr id="129" name="Google Shape;129;p18"/>
          <p:cNvSpPr txBox="1"/>
          <p:nvPr/>
        </p:nvSpPr>
        <p:spPr>
          <a:xfrm>
            <a:off x="2197763" y="3208400"/>
            <a:ext cx="2539500" cy="5241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a:t>Undergrad</a:t>
            </a:r>
            <a:endParaRPr sz="2000"/>
          </a:p>
        </p:txBody>
      </p:sp>
      <p:sp>
        <p:nvSpPr>
          <p:cNvPr id="130" name="Google Shape;130;p18"/>
          <p:cNvSpPr txBox="1"/>
          <p:nvPr/>
        </p:nvSpPr>
        <p:spPr>
          <a:xfrm>
            <a:off x="4737263" y="3208400"/>
            <a:ext cx="4016100" cy="524100"/>
          </a:xfrm>
          <a:prstGeom prst="rect">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3F3F3"/>
                </a:solidFill>
              </a:rPr>
              <a:t>Grad school …..</a:t>
            </a:r>
            <a:endParaRPr sz="2000">
              <a:solidFill>
                <a:srgbClr val="F3F3F3"/>
              </a:solidFill>
            </a:endParaRPr>
          </a:p>
        </p:txBody>
      </p:sp>
      <p:sp>
        <p:nvSpPr>
          <p:cNvPr id="131" name="Google Shape;131;p18"/>
          <p:cNvSpPr txBox="1"/>
          <p:nvPr/>
        </p:nvSpPr>
        <p:spPr>
          <a:xfrm>
            <a:off x="2031025" y="3884650"/>
            <a:ext cx="1581000" cy="988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457200" anchor="t" anchorCtr="0">
            <a:noAutofit/>
          </a:bodyPr>
          <a:lstStyle/>
          <a:p>
            <a:pPr marL="0" lvl="0" indent="0" algn="ctr" rtl="0">
              <a:spcBef>
                <a:spcPts val="0"/>
              </a:spcBef>
              <a:spcAft>
                <a:spcPts val="0"/>
              </a:spcAft>
              <a:buNone/>
            </a:pPr>
            <a:r>
              <a:rPr lang="en" sz="2000"/>
              <a:t>Scaling</a:t>
            </a:r>
            <a:endParaRPr sz="2000"/>
          </a:p>
        </p:txBody>
      </p:sp>
      <p:sp>
        <p:nvSpPr>
          <p:cNvPr id="132" name="Google Shape;132;p18"/>
          <p:cNvSpPr txBox="1"/>
          <p:nvPr/>
        </p:nvSpPr>
        <p:spPr>
          <a:xfrm>
            <a:off x="390663" y="3208400"/>
            <a:ext cx="1807200" cy="5241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a:t>…...</a:t>
            </a:r>
            <a:endParaRPr sz="2000"/>
          </a:p>
        </p:txBody>
      </p:sp>
      <p:sp>
        <p:nvSpPr>
          <p:cNvPr id="133" name="Google Shape;133;p18"/>
          <p:cNvSpPr txBox="1"/>
          <p:nvPr/>
        </p:nvSpPr>
        <p:spPr>
          <a:xfrm>
            <a:off x="4283063" y="2571750"/>
            <a:ext cx="4470300" cy="4845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a:t>Research</a:t>
            </a:r>
            <a:endParaRPr sz="2000"/>
          </a:p>
        </p:txBody>
      </p:sp>
      <p:sp>
        <p:nvSpPr>
          <p:cNvPr id="134" name="Google Shape;134;p18"/>
          <p:cNvSpPr txBox="1"/>
          <p:nvPr/>
        </p:nvSpPr>
        <p:spPr>
          <a:xfrm>
            <a:off x="7725463" y="291875"/>
            <a:ext cx="10278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t>Karthik</a:t>
            </a:r>
            <a:endParaRPr sz="2100"/>
          </a:p>
        </p:txBody>
      </p:sp>
      <p:pic>
        <p:nvPicPr>
          <p:cNvPr id="135" name="Google Shape;135;p18"/>
          <p:cNvPicPr preferRelativeResize="0"/>
          <p:nvPr/>
        </p:nvPicPr>
        <p:blipFill>
          <a:blip r:embed="rId3">
            <a:alphaModFix/>
          </a:blip>
          <a:stretch>
            <a:fillRect/>
          </a:stretch>
        </p:blipFill>
        <p:spPr>
          <a:xfrm>
            <a:off x="390614" y="111150"/>
            <a:ext cx="4335625" cy="2238125"/>
          </a:xfrm>
          <a:prstGeom prst="rect">
            <a:avLst/>
          </a:prstGeom>
          <a:noFill/>
          <a:ln>
            <a:noFill/>
          </a:ln>
        </p:spPr>
      </p:pic>
      <p:sp>
        <p:nvSpPr>
          <p:cNvPr id="136" name="Google Shape;136;p18"/>
          <p:cNvSpPr txBox="1"/>
          <p:nvPr/>
        </p:nvSpPr>
        <p:spPr>
          <a:xfrm>
            <a:off x="390613" y="1973975"/>
            <a:ext cx="20643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https://xkcd.com/664/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42" name="Google Shape;142;p19"/>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114300" y="787199"/>
            <a:ext cx="6307350" cy="3377575"/>
          </a:xfrm>
          <a:prstGeom prst="rect">
            <a:avLst/>
          </a:prstGeom>
          <a:noFill/>
          <a:ln>
            <a:noFill/>
          </a:ln>
        </p:spPr>
      </p:pic>
      <p:pic>
        <p:nvPicPr>
          <p:cNvPr id="143" name="Google Shape;143;p19"/>
          <p:cNvPicPr preferRelativeResize="0"/>
          <p:nvPr/>
        </p:nvPicPr>
        <p:blipFill>
          <a:blip r:embed="rId4">
            <a:alphaModFix/>
          </a:blip>
          <a:stretch>
            <a:fillRect/>
          </a:stretch>
        </p:blipFill>
        <p:spPr>
          <a:xfrm>
            <a:off x="6476075" y="1219150"/>
            <a:ext cx="2602925" cy="2513675"/>
          </a:xfrm>
          <a:prstGeom prst="rect">
            <a:avLst/>
          </a:prstGeom>
          <a:noFill/>
          <a:ln>
            <a:noFill/>
          </a:ln>
        </p:spPr>
      </p:pic>
      <p:sp>
        <p:nvSpPr>
          <p:cNvPr id="144" name="Google Shape;144;p19"/>
          <p:cNvSpPr txBox="1"/>
          <p:nvPr/>
        </p:nvSpPr>
        <p:spPr>
          <a:xfrm>
            <a:off x="7725463" y="291875"/>
            <a:ext cx="10278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t>Shaun</a:t>
            </a:r>
            <a:endParaRPr sz="2100"/>
          </a:p>
        </p:txBody>
      </p:sp>
      <p:sp>
        <p:nvSpPr>
          <p:cNvPr id="145" name="Google Shape;145;p19"/>
          <p:cNvSpPr txBox="1"/>
          <p:nvPr/>
        </p:nvSpPr>
        <p:spPr>
          <a:xfrm>
            <a:off x="59875" y="4513600"/>
            <a:ext cx="60075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5"/>
              </a:rPr>
              <a:t>https://twitter.com/robamezquita/status/642075132056469504</a:t>
            </a:r>
            <a:endParaRPr/>
          </a:p>
          <a:p>
            <a:pPr marL="0" lvl="0" indent="0" algn="l" rtl="0">
              <a:spcBef>
                <a:spcPts val="0"/>
              </a:spcBef>
              <a:spcAft>
                <a:spcPts val="0"/>
              </a:spcAft>
              <a:buNone/>
            </a:pPr>
            <a:r>
              <a:rPr lang="en" u="sng">
                <a:solidFill>
                  <a:schemeClr val="hlink"/>
                </a:solidFill>
                <a:hlinkClick r:id="rId6"/>
              </a:rPr>
              <a:t>https://www.edupristine.com/blog/11-facts-about-data-science</a:t>
            </a:r>
            <a:r>
              <a:rPr lang="en"/>
              <a:t> </a:t>
            </a:r>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0"/>
          <p:cNvPicPr preferRelativeResize="0"/>
          <p:nvPr/>
        </p:nvPicPr>
        <p:blipFill>
          <a:blip r:embed="rId3">
            <a:alphaModFix/>
          </a:blip>
          <a:stretch>
            <a:fillRect/>
          </a:stretch>
        </p:blipFill>
        <p:spPr>
          <a:xfrm>
            <a:off x="133475" y="138250"/>
            <a:ext cx="2448775" cy="3048725"/>
          </a:xfrm>
          <a:prstGeom prst="rect">
            <a:avLst/>
          </a:prstGeom>
          <a:noFill/>
          <a:ln>
            <a:noFill/>
          </a:ln>
        </p:spPr>
      </p:pic>
      <p:sp>
        <p:nvSpPr>
          <p:cNvPr id="151" name="Google Shape;151;p20"/>
          <p:cNvSpPr txBox="1">
            <a:spLocks noGrp="1"/>
          </p:cNvSpPr>
          <p:nvPr>
            <p:ph type="ctrTitle" idx="4294967295"/>
          </p:nvPr>
        </p:nvSpPr>
        <p:spPr>
          <a:xfrm>
            <a:off x="1606500" y="56650"/>
            <a:ext cx="3843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800"/>
              <a:t>“Be a doctor.”</a:t>
            </a:r>
            <a:endParaRPr sz="1800"/>
          </a:p>
          <a:p>
            <a:pPr marL="0" lvl="0" indent="0" algn="l" rtl="0">
              <a:lnSpc>
                <a:spcPct val="100000"/>
              </a:lnSpc>
              <a:spcBef>
                <a:spcPts val="0"/>
              </a:spcBef>
              <a:spcAft>
                <a:spcPts val="0"/>
              </a:spcAft>
              <a:buSzPts val="2800"/>
              <a:buNone/>
            </a:pPr>
            <a:r>
              <a:rPr lang="en" sz="1800"/>
              <a:t>Eldest of an immigrant family</a:t>
            </a:r>
            <a:endParaRPr sz="1800"/>
          </a:p>
        </p:txBody>
      </p:sp>
      <p:pic>
        <p:nvPicPr>
          <p:cNvPr id="152" name="Google Shape;152;p20"/>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2582250" y="827050"/>
            <a:ext cx="2227350" cy="2155251"/>
          </a:xfrm>
          <a:prstGeom prst="rect">
            <a:avLst/>
          </a:prstGeom>
          <a:noFill/>
          <a:ln>
            <a:noFill/>
          </a:ln>
        </p:spPr>
      </p:pic>
      <p:sp>
        <p:nvSpPr>
          <p:cNvPr id="153" name="Google Shape;153;p20"/>
          <p:cNvSpPr/>
          <p:nvPr/>
        </p:nvSpPr>
        <p:spPr>
          <a:xfrm>
            <a:off x="4718950" y="138250"/>
            <a:ext cx="1903500" cy="963000"/>
          </a:xfrm>
          <a:prstGeom prst="wedgeRoundRectCallout">
            <a:avLst>
              <a:gd name="adj1" fmla="val -50835"/>
              <a:gd name="adj2" fmla="val 71192"/>
              <a:gd name="adj3"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Nah fam, </a:t>
            </a:r>
            <a:br>
              <a:rPr lang="en"/>
            </a:br>
            <a:r>
              <a:rPr lang="en"/>
              <a:t>marine science is also super important for human health!</a:t>
            </a:r>
            <a:endParaRPr/>
          </a:p>
        </p:txBody>
      </p:sp>
      <p:sp>
        <p:nvSpPr>
          <p:cNvPr id="154" name="Google Shape;154;p20"/>
          <p:cNvSpPr/>
          <p:nvPr/>
        </p:nvSpPr>
        <p:spPr>
          <a:xfrm>
            <a:off x="133463" y="3259325"/>
            <a:ext cx="1903500" cy="963000"/>
          </a:xfrm>
          <a:prstGeom prst="wedgeRoundRectCallout">
            <a:avLst>
              <a:gd name="adj1" fmla="val -15936"/>
              <a:gd name="adj2" fmla="val -95241"/>
              <a:gd name="adj3"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lol, good luck doing that coming from few resources and in a landlocked state</a:t>
            </a:r>
            <a:endParaRPr/>
          </a:p>
        </p:txBody>
      </p:sp>
      <p:sp>
        <p:nvSpPr>
          <p:cNvPr id="155" name="Google Shape;15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a:blip r:embed="rId3">
            <a:alphaModFix/>
          </a:blip>
          <a:stretch>
            <a:fillRect/>
          </a:stretch>
        </p:blipFill>
        <p:spPr>
          <a:xfrm>
            <a:off x="133475" y="138250"/>
            <a:ext cx="2448775" cy="3048725"/>
          </a:xfrm>
          <a:prstGeom prst="rect">
            <a:avLst/>
          </a:prstGeom>
          <a:noFill/>
          <a:ln>
            <a:noFill/>
          </a:ln>
        </p:spPr>
      </p:pic>
      <p:sp>
        <p:nvSpPr>
          <p:cNvPr id="161" name="Google Shape;161;p21"/>
          <p:cNvSpPr txBox="1">
            <a:spLocks noGrp="1"/>
          </p:cNvSpPr>
          <p:nvPr>
            <p:ph type="ctrTitle" idx="4294967295"/>
          </p:nvPr>
        </p:nvSpPr>
        <p:spPr>
          <a:xfrm>
            <a:off x="1606500" y="56650"/>
            <a:ext cx="3843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800"/>
              <a:t>“Be a doctor.”</a:t>
            </a:r>
            <a:endParaRPr sz="1800"/>
          </a:p>
          <a:p>
            <a:pPr marL="0" lvl="0" indent="0" algn="l" rtl="0">
              <a:lnSpc>
                <a:spcPct val="100000"/>
              </a:lnSpc>
              <a:spcBef>
                <a:spcPts val="0"/>
              </a:spcBef>
              <a:spcAft>
                <a:spcPts val="0"/>
              </a:spcAft>
              <a:buSzPts val="2800"/>
              <a:buNone/>
            </a:pPr>
            <a:r>
              <a:rPr lang="en" sz="1800"/>
              <a:t>Eldest of an immigrant family</a:t>
            </a:r>
            <a:endParaRPr sz="1800"/>
          </a:p>
        </p:txBody>
      </p:sp>
      <p:pic>
        <p:nvPicPr>
          <p:cNvPr id="162" name="Google Shape;162;p21"/>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2582250" y="827050"/>
            <a:ext cx="2227350" cy="2155251"/>
          </a:xfrm>
          <a:prstGeom prst="rect">
            <a:avLst/>
          </a:prstGeom>
          <a:noFill/>
          <a:ln>
            <a:noFill/>
          </a:ln>
        </p:spPr>
      </p:pic>
      <p:pic>
        <p:nvPicPr>
          <p:cNvPr id="163" name="Google Shape;163;p21"/>
          <p:cNvPicPr preferRelativeResize="0"/>
          <p:nvPr/>
        </p:nvPicPr>
        <p:blipFill>
          <a:blip r:embed="rId5">
            <a:alphaModFix/>
          </a:blip>
          <a:stretch>
            <a:fillRect/>
          </a:stretch>
        </p:blipFill>
        <p:spPr>
          <a:xfrm>
            <a:off x="6785950" y="138250"/>
            <a:ext cx="2176825" cy="2254825"/>
          </a:xfrm>
          <a:prstGeom prst="rect">
            <a:avLst/>
          </a:prstGeom>
          <a:noFill/>
          <a:ln>
            <a:noFill/>
          </a:ln>
        </p:spPr>
      </p:pic>
      <p:sp>
        <p:nvSpPr>
          <p:cNvPr id="164" name="Google Shape;164;p21"/>
          <p:cNvSpPr/>
          <p:nvPr/>
        </p:nvSpPr>
        <p:spPr>
          <a:xfrm>
            <a:off x="4741663" y="217550"/>
            <a:ext cx="1903500" cy="963000"/>
          </a:xfrm>
          <a:prstGeom prst="wedgeRoundRectCallout">
            <a:avLst>
              <a:gd name="adj1" fmla="val 105121"/>
              <a:gd name="adj2" fmla="val 24128"/>
              <a:gd name="adj3"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Thought I’d be doing field work.. but I guess molecular biology is cool!</a:t>
            </a:r>
            <a:endParaRPr/>
          </a:p>
        </p:txBody>
      </p:sp>
      <p:pic>
        <p:nvPicPr>
          <p:cNvPr id="165" name="Google Shape;165;p21"/>
          <p:cNvPicPr preferRelativeResize="0"/>
          <p:nvPr/>
        </p:nvPicPr>
        <p:blipFill>
          <a:blip r:embed="rId6">
            <a:alphaModFix/>
          </a:blip>
          <a:stretch>
            <a:fillRect/>
          </a:stretch>
        </p:blipFill>
        <p:spPr>
          <a:xfrm>
            <a:off x="133475" y="2892950"/>
            <a:ext cx="3242301" cy="2083576"/>
          </a:xfrm>
          <a:prstGeom prst="rect">
            <a:avLst/>
          </a:prstGeom>
          <a:noFill/>
          <a:ln>
            <a:noFill/>
          </a:ln>
        </p:spPr>
      </p:pic>
      <p:pic>
        <p:nvPicPr>
          <p:cNvPr id="166" name="Google Shape;166;p21"/>
          <p:cNvPicPr preferRelativeResize="0"/>
          <p:nvPr/>
        </p:nvPicPr>
        <p:blipFill>
          <a:blip r:embed="rId7">
            <a:alphaModFix/>
          </a:blip>
          <a:stretch>
            <a:fillRect/>
          </a:stretch>
        </p:blipFill>
        <p:spPr>
          <a:xfrm flipH="1">
            <a:off x="3490912" y="2892950"/>
            <a:ext cx="1739625" cy="2083575"/>
          </a:xfrm>
          <a:prstGeom prst="rect">
            <a:avLst/>
          </a:prstGeom>
          <a:noFill/>
          <a:ln>
            <a:noFill/>
          </a:ln>
        </p:spPr>
      </p:pic>
      <p:pic>
        <p:nvPicPr>
          <p:cNvPr id="167" name="Google Shape;167;p21"/>
          <p:cNvPicPr preferRelativeResize="0"/>
          <p:nvPr/>
        </p:nvPicPr>
        <p:blipFill>
          <a:blip r:embed="rId8">
            <a:alphaModFix/>
          </a:blip>
          <a:stretch>
            <a:fillRect/>
          </a:stretch>
        </p:blipFill>
        <p:spPr>
          <a:xfrm>
            <a:off x="5345675" y="2892951"/>
            <a:ext cx="3617101" cy="2034619"/>
          </a:xfrm>
          <a:prstGeom prst="rect">
            <a:avLst/>
          </a:prstGeom>
          <a:noFill/>
          <a:ln>
            <a:noFill/>
          </a:ln>
        </p:spPr>
      </p:pic>
      <p:sp>
        <p:nvSpPr>
          <p:cNvPr id="168" name="Google Shape;168;p21"/>
          <p:cNvSpPr txBox="1"/>
          <p:nvPr/>
        </p:nvSpPr>
        <p:spPr>
          <a:xfrm>
            <a:off x="4809600" y="2143500"/>
            <a:ext cx="5280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C78D8"/>
                </a:solidFill>
                <a:highlight>
                  <a:srgbClr val="FFE599"/>
                </a:highlight>
              </a:rPr>
              <a:t>2007 - 2012</a:t>
            </a:r>
            <a:br>
              <a:rPr lang="en" sz="1800">
                <a:solidFill>
                  <a:srgbClr val="3C78D8"/>
                </a:solidFill>
                <a:highlight>
                  <a:srgbClr val="FFE599"/>
                </a:highlight>
              </a:rPr>
            </a:br>
            <a:r>
              <a:rPr lang="en" sz="1800">
                <a:solidFill>
                  <a:srgbClr val="3C78D8"/>
                </a:solidFill>
                <a:highlight>
                  <a:srgbClr val="FFE599"/>
                </a:highlight>
              </a:rPr>
              <a:t>Ecology &amp; Evolution → Molecular Biology</a:t>
            </a:r>
            <a:br>
              <a:rPr lang="en" sz="1800">
                <a:solidFill>
                  <a:srgbClr val="3C78D8"/>
                </a:solidFill>
                <a:highlight>
                  <a:srgbClr val="FFE599"/>
                </a:highlight>
              </a:rPr>
            </a:br>
            <a:br>
              <a:rPr lang="en" sz="1800">
                <a:solidFill>
                  <a:srgbClr val="3C78D8"/>
                </a:solidFill>
                <a:highlight>
                  <a:srgbClr val="FFE599"/>
                </a:highlight>
              </a:rPr>
            </a:br>
            <a:endParaRPr>
              <a:highlight>
                <a:srgbClr val="FFE599"/>
              </a:highlight>
            </a:endParaRPr>
          </a:p>
        </p:txBody>
      </p:sp>
      <p:sp>
        <p:nvSpPr>
          <p:cNvPr id="169" name="Google Shape;16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2"/>
          <p:cNvPicPr preferRelativeResize="0"/>
          <p:nvPr/>
        </p:nvPicPr>
        <p:blipFill>
          <a:blip r:embed="rId3">
            <a:alphaModFix/>
          </a:blip>
          <a:stretch>
            <a:fillRect/>
          </a:stretch>
        </p:blipFill>
        <p:spPr>
          <a:xfrm>
            <a:off x="4793875" y="149350"/>
            <a:ext cx="4200349" cy="3075975"/>
          </a:xfrm>
          <a:prstGeom prst="rect">
            <a:avLst/>
          </a:prstGeom>
          <a:noFill/>
          <a:ln>
            <a:noFill/>
          </a:ln>
        </p:spPr>
      </p:pic>
      <p:sp>
        <p:nvSpPr>
          <p:cNvPr id="175" name="Google Shape;175;p22"/>
          <p:cNvSpPr txBox="1">
            <a:spLocks noGrp="1"/>
          </p:cNvSpPr>
          <p:nvPr>
            <p:ph type="ctrTitle" idx="4294967295"/>
          </p:nvPr>
        </p:nvSpPr>
        <p:spPr>
          <a:xfrm>
            <a:off x="122150" y="138250"/>
            <a:ext cx="4820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800"/>
              <a:t>Stay open to different opportunities,</a:t>
            </a:r>
            <a:br>
              <a:rPr lang="en" sz="1800"/>
            </a:br>
            <a:r>
              <a:rPr lang="en" sz="1800"/>
              <a:t>and embrace the bumpy road life gives you.</a:t>
            </a:r>
            <a:endParaRPr sz="1800"/>
          </a:p>
          <a:p>
            <a:pPr marL="0" lvl="0" indent="0" algn="l" rtl="0">
              <a:lnSpc>
                <a:spcPct val="100000"/>
              </a:lnSpc>
              <a:spcBef>
                <a:spcPts val="0"/>
              </a:spcBef>
              <a:spcAft>
                <a:spcPts val="0"/>
              </a:spcAft>
              <a:buSzPts val="2800"/>
              <a:buNone/>
            </a:pPr>
            <a:endParaRPr sz="1800"/>
          </a:p>
          <a:p>
            <a:pPr marL="0" lvl="0" indent="0" algn="l" rtl="0">
              <a:lnSpc>
                <a:spcPct val="100000"/>
              </a:lnSpc>
              <a:spcBef>
                <a:spcPts val="0"/>
              </a:spcBef>
              <a:spcAft>
                <a:spcPts val="0"/>
              </a:spcAft>
              <a:buSzPts val="2800"/>
              <a:buNone/>
            </a:pPr>
            <a:r>
              <a:rPr lang="en" sz="1800">
                <a:solidFill>
                  <a:srgbClr val="3C78D8"/>
                </a:solidFill>
              </a:rPr>
              <a:t>2012 - 2019</a:t>
            </a:r>
            <a:endParaRPr sz="1800">
              <a:solidFill>
                <a:srgbClr val="3C78D8"/>
              </a:solidFill>
            </a:endParaRPr>
          </a:p>
          <a:p>
            <a:pPr marL="0" lvl="0" indent="0" algn="l" rtl="0">
              <a:lnSpc>
                <a:spcPct val="100000"/>
              </a:lnSpc>
              <a:spcBef>
                <a:spcPts val="0"/>
              </a:spcBef>
              <a:spcAft>
                <a:spcPts val="0"/>
              </a:spcAft>
              <a:buSzPts val="2800"/>
              <a:buNone/>
            </a:pPr>
            <a:r>
              <a:rPr lang="en" sz="1800">
                <a:solidFill>
                  <a:srgbClr val="3C78D8"/>
                </a:solidFill>
              </a:rPr>
              <a:t>Biochem → Quantitative &amp; Systems Biology</a:t>
            </a:r>
            <a:br>
              <a:rPr lang="en" sz="1800">
                <a:solidFill>
                  <a:srgbClr val="3C78D8"/>
                </a:solidFill>
              </a:rPr>
            </a:br>
            <a:r>
              <a:rPr lang="en" sz="1800">
                <a:solidFill>
                  <a:srgbClr val="3C78D8"/>
                </a:solidFill>
              </a:rPr>
              <a:t>[Lamprey Neuroendrinology → Venomics]</a:t>
            </a:r>
            <a:endParaRPr sz="1800">
              <a:solidFill>
                <a:srgbClr val="3C78D8"/>
              </a:solidFill>
            </a:endParaRPr>
          </a:p>
        </p:txBody>
      </p:sp>
      <p:pic>
        <p:nvPicPr>
          <p:cNvPr id="176" name="Google Shape;176;p22"/>
          <p:cNvPicPr preferRelativeResize="0"/>
          <p:nvPr/>
        </p:nvPicPr>
        <p:blipFill>
          <a:blip r:embed="rId4">
            <a:alphaModFix/>
          </a:blip>
          <a:stretch>
            <a:fillRect/>
          </a:stretch>
        </p:blipFill>
        <p:spPr>
          <a:xfrm>
            <a:off x="6736513" y="2756413"/>
            <a:ext cx="2143125" cy="2143125"/>
          </a:xfrm>
          <a:prstGeom prst="rect">
            <a:avLst/>
          </a:prstGeom>
          <a:noFill/>
          <a:ln>
            <a:noFill/>
          </a:ln>
        </p:spPr>
      </p:pic>
      <p:pic>
        <p:nvPicPr>
          <p:cNvPr id="177" name="Google Shape;177;p22"/>
          <p:cNvPicPr preferRelativeResize="0"/>
          <p:nvPr/>
        </p:nvPicPr>
        <p:blipFill>
          <a:blip r:embed="rId5">
            <a:alphaModFix/>
          </a:blip>
          <a:stretch>
            <a:fillRect/>
          </a:stretch>
        </p:blipFill>
        <p:spPr>
          <a:xfrm>
            <a:off x="189075" y="2041825"/>
            <a:ext cx="4382936" cy="2912250"/>
          </a:xfrm>
          <a:prstGeom prst="rect">
            <a:avLst/>
          </a:prstGeom>
          <a:noFill/>
          <a:ln>
            <a:noFill/>
          </a:ln>
        </p:spPr>
      </p:pic>
      <p:sp>
        <p:nvSpPr>
          <p:cNvPr id="178" name="Google Shape;178;p22"/>
          <p:cNvSpPr/>
          <p:nvPr/>
        </p:nvSpPr>
        <p:spPr>
          <a:xfrm>
            <a:off x="2572850" y="2041825"/>
            <a:ext cx="1363800" cy="21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3377275" y="2919400"/>
            <a:ext cx="1416600" cy="21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3751600" y="3061600"/>
            <a:ext cx="1042200" cy="21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3863700" y="3225325"/>
            <a:ext cx="14166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800" y="3362650"/>
            <a:ext cx="14166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22"/>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4715475" y="2427075"/>
            <a:ext cx="1853825" cy="2472474"/>
          </a:xfrm>
          <a:prstGeom prst="rect">
            <a:avLst/>
          </a:prstGeom>
          <a:noFill/>
          <a:ln>
            <a:noFill/>
          </a:ln>
        </p:spPr>
      </p:pic>
      <p:sp>
        <p:nvSpPr>
          <p:cNvPr id="184" name="Google Shape;184;p22"/>
          <p:cNvSpPr/>
          <p:nvPr/>
        </p:nvSpPr>
        <p:spPr>
          <a:xfrm>
            <a:off x="3110500" y="2090250"/>
            <a:ext cx="2698800" cy="963000"/>
          </a:xfrm>
          <a:prstGeom prst="wedgeRoundRectCallout">
            <a:avLst>
              <a:gd name="adj1" fmla="val 129086"/>
              <a:gd name="adj2" fmla="val -126802"/>
              <a:gd name="adj3"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Here I am in 2014 thinking I’ll </a:t>
            </a:r>
            <a:r>
              <a:rPr lang="en" i="1">
                <a:solidFill>
                  <a:schemeClr val="dk1"/>
                </a:solidFill>
              </a:rPr>
              <a:t>never</a:t>
            </a:r>
            <a:r>
              <a:rPr lang="en">
                <a:solidFill>
                  <a:schemeClr val="dk1"/>
                </a:solidFill>
              </a:rPr>
              <a:t> do a job that involves more than 1-2 hours of computer work a day.</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841</Words>
  <Application>Microsoft Macintosh PowerPoint</Application>
  <PresentationFormat>On-screen Show (16:9)</PresentationFormat>
  <Paragraphs>114</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Quattrocento Sans</vt:lpstr>
      <vt:lpstr>Arial</vt:lpstr>
      <vt:lpstr>Lora</vt:lpstr>
      <vt:lpstr>Simple Light</vt:lpstr>
      <vt:lpstr>C10.b Capstone Workshop </vt:lpstr>
      <vt:lpstr>What does it mean to do bioinformatics?  </vt:lpstr>
      <vt:lpstr>PowerPoint Presentation</vt:lpstr>
      <vt:lpstr>PowerPoint Presentation</vt:lpstr>
      <vt:lpstr>PowerPoint Presentation</vt:lpstr>
      <vt:lpstr>PowerPoint Presentation</vt:lpstr>
      <vt:lpstr>“Be a doctor.” Eldest of an immigrant family</vt:lpstr>
      <vt:lpstr>“Be a doctor.” Eldest of an immigrant family</vt:lpstr>
      <vt:lpstr>Stay open to different opportunities, and embrace the bumpy road life gives you.  2012 - 2019 Biochem → Quantitative &amp; Systems Biology [Lamprey Neuroendrinology → Venomics]</vt:lpstr>
      <vt:lpstr>How informative will my data be 50+ years from now? → Su Lab, biocuration   Bioinformatics Always learning  new things         Work with people you respect and aspire to become,  both as a scientist and person </vt:lpstr>
      <vt:lpstr>PowerPoint Presentation</vt:lpstr>
      <vt:lpstr>Consider the CBB graduate program track</vt:lpstr>
      <vt:lpstr>Future Topics?</vt:lpstr>
      <vt:lpstr>Tu    Th</vt:lpstr>
      <vt:lpstr>Tu    Th</vt:lpstr>
      <vt:lpstr>Notes and 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C10.b Capstone Workshop </dc:title>
  <cp:lastModifiedBy>Sabah Ul-Hasan</cp:lastModifiedBy>
  <cp:revision>2</cp:revision>
  <dcterms:modified xsi:type="dcterms:W3CDTF">2020-11-12T17:21:33Z</dcterms:modified>
</cp:coreProperties>
</file>